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0"/>
  </p:notesMasterIdLst>
  <p:handoutMasterIdLst>
    <p:handoutMasterId r:id="rId41"/>
  </p:handoutMasterIdLst>
  <p:sldIdLst>
    <p:sldId id="257" r:id="rId6"/>
    <p:sldId id="301" r:id="rId7"/>
    <p:sldId id="379" r:id="rId8"/>
    <p:sldId id="369" r:id="rId9"/>
    <p:sldId id="380" r:id="rId10"/>
    <p:sldId id="381" r:id="rId11"/>
    <p:sldId id="382" r:id="rId12"/>
    <p:sldId id="372" r:id="rId13"/>
    <p:sldId id="383" r:id="rId14"/>
    <p:sldId id="373" r:id="rId15"/>
    <p:sldId id="376" r:id="rId16"/>
    <p:sldId id="366" r:id="rId17"/>
    <p:sldId id="386" r:id="rId18"/>
    <p:sldId id="387" r:id="rId19"/>
    <p:sldId id="385" r:id="rId20"/>
    <p:sldId id="384" r:id="rId21"/>
    <p:sldId id="365" r:id="rId22"/>
    <p:sldId id="390" r:id="rId23"/>
    <p:sldId id="256" r:id="rId24"/>
    <p:sldId id="350" r:id="rId25"/>
    <p:sldId id="314" r:id="rId26"/>
    <p:sldId id="351" r:id="rId27"/>
    <p:sldId id="331" r:id="rId28"/>
    <p:sldId id="328" r:id="rId29"/>
    <p:sldId id="357" r:id="rId30"/>
    <p:sldId id="359" r:id="rId31"/>
    <p:sldId id="362" r:id="rId32"/>
    <p:sldId id="363" r:id="rId33"/>
    <p:sldId id="388" r:id="rId34"/>
    <p:sldId id="389" r:id="rId35"/>
    <p:sldId id="352" r:id="rId36"/>
    <p:sldId id="358" r:id="rId37"/>
    <p:sldId id="316" r:id="rId38"/>
    <p:sldId id="271"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ie Lynch" initials="C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snapToObjects="1">
      <p:cViewPr varScale="1">
        <p:scale>
          <a:sx n="68" d="100"/>
          <a:sy n="68" d="100"/>
        </p:scale>
        <p:origin x="894"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1044D62-086C-49FD-A27D-3846F352A462}" type="datetimeFigureOut">
              <a:rPr lang="en-US" smtClean="0"/>
              <a:pPr/>
              <a:t>4/26/2019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C80EC6D-6190-4575-A659-CBDE5A5D7C8B}" type="slidenum">
              <a:rPr lang="en-US" smtClean="0"/>
              <a:pPr/>
              <a:t>‹#›</a:t>
            </a:fld>
            <a:endParaRPr lang="en-US" dirty="0"/>
          </a:p>
        </p:txBody>
      </p:sp>
    </p:spTree>
    <p:extLst>
      <p:ext uri="{BB962C8B-B14F-4D97-AF65-F5344CB8AC3E}">
        <p14:creationId xmlns:p14="http://schemas.microsoft.com/office/powerpoint/2010/main" val="102869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755E1730-0482-7F42-B0BD-210893E692A6}" type="datetimeFigureOut">
              <a:rPr lang="en-US" smtClean="0"/>
              <a:pPr/>
              <a:t>4/26/2019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B610674-3CF4-0C4A-9422-E23D6A24DE0B}" type="slidenum">
              <a:rPr lang="en-US" smtClean="0"/>
              <a:pPr/>
              <a:t>‹#›</a:t>
            </a:fld>
            <a:endParaRPr lang="en-US" dirty="0"/>
          </a:p>
        </p:txBody>
      </p:sp>
    </p:spTree>
    <p:extLst>
      <p:ext uri="{BB962C8B-B14F-4D97-AF65-F5344CB8AC3E}">
        <p14:creationId xmlns:p14="http://schemas.microsoft.com/office/powerpoint/2010/main" val="408636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a:t>
            </a:fld>
            <a:endParaRPr lang="en-US" dirty="0"/>
          </a:p>
        </p:txBody>
      </p:sp>
    </p:spTree>
    <p:extLst>
      <p:ext uri="{BB962C8B-B14F-4D97-AF65-F5344CB8AC3E}">
        <p14:creationId xmlns:p14="http://schemas.microsoft.com/office/powerpoint/2010/main" val="328929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10</a:t>
            </a:fld>
            <a:endParaRPr lang="en-US" dirty="0"/>
          </a:p>
        </p:txBody>
      </p:sp>
    </p:spTree>
    <p:extLst>
      <p:ext uri="{BB962C8B-B14F-4D97-AF65-F5344CB8AC3E}">
        <p14:creationId xmlns:p14="http://schemas.microsoft.com/office/powerpoint/2010/main" val="263677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11</a:t>
            </a:fld>
            <a:endParaRPr lang="en-US" dirty="0"/>
          </a:p>
        </p:txBody>
      </p:sp>
    </p:spTree>
    <p:extLst>
      <p:ext uri="{BB962C8B-B14F-4D97-AF65-F5344CB8AC3E}">
        <p14:creationId xmlns:p14="http://schemas.microsoft.com/office/powerpoint/2010/main" val="2636778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12</a:t>
            </a:fld>
            <a:endParaRPr lang="en-US" dirty="0"/>
          </a:p>
        </p:txBody>
      </p:sp>
    </p:spTree>
    <p:extLst>
      <p:ext uri="{BB962C8B-B14F-4D97-AF65-F5344CB8AC3E}">
        <p14:creationId xmlns:p14="http://schemas.microsoft.com/office/powerpoint/2010/main" val="402703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13</a:t>
            </a:fld>
            <a:endParaRPr lang="en-US" dirty="0"/>
          </a:p>
        </p:txBody>
      </p:sp>
    </p:spTree>
    <p:extLst>
      <p:ext uri="{BB962C8B-B14F-4D97-AF65-F5344CB8AC3E}">
        <p14:creationId xmlns:p14="http://schemas.microsoft.com/office/powerpoint/2010/main" val="137038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14</a:t>
            </a:fld>
            <a:endParaRPr lang="en-US" dirty="0"/>
          </a:p>
        </p:txBody>
      </p:sp>
    </p:spTree>
    <p:extLst>
      <p:ext uri="{BB962C8B-B14F-4D97-AF65-F5344CB8AC3E}">
        <p14:creationId xmlns:p14="http://schemas.microsoft.com/office/powerpoint/2010/main" val="1370389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15</a:t>
            </a:fld>
            <a:endParaRPr lang="en-US" dirty="0"/>
          </a:p>
        </p:txBody>
      </p:sp>
    </p:spTree>
    <p:extLst>
      <p:ext uri="{BB962C8B-B14F-4D97-AF65-F5344CB8AC3E}">
        <p14:creationId xmlns:p14="http://schemas.microsoft.com/office/powerpoint/2010/main" val="5076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16</a:t>
            </a:fld>
            <a:endParaRPr lang="en-US" dirty="0"/>
          </a:p>
        </p:txBody>
      </p:sp>
    </p:spTree>
    <p:extLst>
      <p:ext uri="{BB962C8B-B14F-4D97-AF65-F5344CB8AC3E}">
        <p14:creationId xmlns:p14="http://schemas.microsoft.com/office/powerpoint/2010/main" val="576478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17</a:t>
            </a:fld>
            <a:endParaRPr lang="en-US" dirty="0"/>
          </a:p>
        </p:txBody>
      </p:sp>
    </p:spTree>
    <p:extLst>
      <p:ext uri="{BB962C8B-B14F-4D97-AF65-F5344CB8AC3E}">
        <p14:creationId xmlns:p14="http://schemas.microsoft.com/office/powerpoint/2010/main" val="4254373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18</a:t>
            </a:fld>
            <a:endParaRPr lang="en-US" dirty="0"/>
          </a:p>
        </p:txBody>
      </p:sp>
    </p:spTree>
    <p:extLst>
      <p:ext uri="{BB962C8B-B14F-4D97-AF65-F5344CB8AC3E}">
        <p14:creationId xmlns:p14="http://schemas.microsoft.com/office/powerpoint/2010/main" val="3961115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open it up for questions.</a:t>
            </a:r>
          </a:p>
        </p:txBody>
      </p:sp>
      <p:sp>
        <p:nvSpPr>
          <p:cNvPr id="4" name="Slide Number Placeholder 3"/>
          <p:cNvSpPr>
            <a:spLocks noGrp="1"/>
          </p:cNvSpPr>
          <p:nvPr>
            <p:ph type="sldNum" sz="quarter" idx="10"/>
          </p:nvPr>
        </p:nvSpPr>
        <p:spPr/>
        <p:txBody>
          <a:bodyPr/>
          <a:lstStyle/>
          <a:p>
            <a:fld id="{CB610674-3CF4-0C4A-9422-E23D6A24DE0B}" type="slidenum">
              <a:rPr lang="en-US" smtClean="0"/>
              <a:pPr/>
              <a:t>34</a:t>
            </a:fld>
            <a:endParaRPr lang="en-US" dirty="0"/>
          </a:p>
        </p:txBody>
      </p:sp>
    </p:spTree>
    <p:extLst>
      <p:ext uri="{BB962C8B-B14F-4D97-AF65-F5344CB8AC3E}">
        <p14:creationId xmlns:p14="http://schemas.microsoft.com/office/powerpoint/2010/main" val="295002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2</a:t>
            </a:fld>
            <a:endParaRPr lang="en-US" dirty="0"/>
          </a:p>
        </p:txBody>
      </p:sp>
    </p:spTree>
    <p:extLst>
      <p:ext uri="{BB962C8B-B14F-4D97-AF65-F5344CB8AC3E}">
        <p14:creationId xmlns:p14="http://schemas.microsoft.com/office/powerpoint/2010/main" val="1669244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3</a:t>
            </a:fld>
            <a:endParaRPr lang="en-US" dirty="0"/>
          </a:p>
        </p:txBody>
      </p:sp>
    </p:spTree>
    <p:extLst>
      <p:ext uri="{BB962C8B-B14F-4D97-AF65-F5344CB8AC3E}">
        <p14:creationId xmlns:p14="http://schemas.microsoft.com/office/powerpoint/2010/main" val="17220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4</a:t>
            </a:fld>
            <a:endParaRPr lang="en-US" dirty="0"/>
          </a:p>
        </p:txBody>
      </p:sp>
    </p:spTree>
    <p:extLst>
      <p:ext uri="{BB962C8B-B14F-4D97-AF65-F5344CB8AC3E}">
        <p14:creationId xmlns:p14="http://schemas.microsoft.com/office/powerpoint/2010/main" val="17220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5</a:t>
            </a:fld>
            <a:endParaRPr lang="en-US" dirty="0"/>
          </a:p>
        </p:txBody>
      </p:sp>
    </p:spTree>
    <p:extLst>
      <p:ext uri="{BB962C8B-B14F-4D97-AF65-F5344CB8AC3E}">
        <p14:creationId xmlns:p14="http://schemas.microsoft.com/office/powerpoint/2010/main" val="13342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6</a:t>
            </a:fld>
            <a:endParaRPr lang="en-US" dirty="0"/>
          </a:p>
        </p:txBody>
      </p:sp>
    </p:spTree>
    <p:extLst>
      <p:ext uri="{BB962C8B-B14F-4D97-AF65-F5344CB8AC3E}">
        <p14:creationId xmlns:p14="http://schemas.microsoft.com/office/powerpoint/2010/main" val="112264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7</a:t>
            </a:fld>
            <a:endParaRPr lang="en-US" dirty="0"/>
          </a:p>
        </p:txBody>
      </p:sp>
    </p:spTree>
    <p:extLst>
      <p:ext uri="{BB962C8B-B14F-4D97-AF65-F5344CB8AC3E}">
        <p14:creationId xmlns:p14="http://schemas.microsoft.com/office/powerpoint/2010/main" val="89168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8</a:t>
            </a:fld>
            <a:endParaRPr lang="en-US" dirty="0"/>
          </a:p>
        </p:txBody>
      </p:sp>
    </p:spTree>
    <p:extLst>
      <p:ext uri="{BB962C8B-B14F-4D97-AF65-F5344CB8AC3E}">
        <p14:creationId xmlns:p14="http://schemas.microsoft.com/office/powerpoint/2010/main" val="140245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10674-3CF4-0C4A-9422-E23D6A24DE0B}" type="slidenum">
              <a:rPr lang="en-US" smtClean="0"/>
              <a:pPr/>
              <a:t>9</a:t>
            </a:fld>
            <a:endParaRPr lang="en-US" dirty="0"/>
          </a:p>
        </p:txBody>
      </p:sp>
    </p:spTree>
    <p:extLst>
      <p:ext uri="{BB962C8B-B14F-4D97-AF65-F5344CB8AC3E}">
        <p14:creationId xmlns:p14="http://schemas.microsoft.com/office/powerpoint/2010/main" val="169777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ED45-50B8-424F-A360-4D9E7B530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07E667-2685-E44F-92C6-50FB61235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47DA0C-9696-174C-9E71-3799637889ED}"/>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FA666F36-D8F0-AD46-95D6-0FF6AC2B0A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D500CC-1830-2341-AA87-355651733BC1}"/>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331239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7A32-CDCC-284D-8DCF-D0AA7C9A1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F9A35-1ED0-8F40-A83D-F9BF62E736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8F503-C6AD-4E42-BCAE-C879A3F7A89B}"/>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E497D5AA-90FD-F146-ACC9-E86D3AC8F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E9254C-F138-944C-B68A-6B65DDE2E5C8}"/>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198210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F8E76-0C1B-0C42-B824-7FCC7EA033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FB88A6-6914-3447-AD71-816E70D9F1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0B795-5916-9C47-86C7-D965D1E996CC}"/>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0A23BF3E-B12E-1C4E-84F0-7A9C049328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BDC70E-EC89-5540-9332-5F5BDE621241}"/>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86322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31"/>
            <a:ext cx="121920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D99C45-0C78-4F0E-A09E-607210F40898}" type="datetime1">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4/26/2019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2031" y="2441875"/>
            <a:ext cx="1480290" cy="985764"/>
          </a:xfrm>
          <a:prstGeom prst="rect">
            <a:avLst/>
          </a:prstGeom>
        </p:spPr>
      </p:pic>
    </p:spTree>
    <p:extLst>
      <p:ext uri="{BB962C8B-B14F-4D97-AF65-F5344CB8AC3E}">
        <p14:creationId xmlns:p14="http://schemas.microsoft.com/office/powerpoint/2010/main" val="140569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F111577-D40F-4C24-A668-F36985B46D69}" type="datetime1">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4/26/2019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2033" y="97260"/>
            <a:ext cx="1480290" cy="985764"/>
          </a:xfrm>
          <a:prstGeom prst="rect">
            <a:avLst/>
          </a:prstGeom>
        </p:spPr>
      </p:pic>
    </p:spTree>
    <p:extLst>
      <p:ext uri="{BB962C8B-B14F-4D97-AF65-F5344CB8AC3E}">
        <p14:creationId xmlns:p14="http://schemas.microsoft.com/office/powerpoint/2010/main" val="160299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E9BD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6"/>
            <a:ext cx="1430215" cy="365125"/>
          </a:xfrm>
          <a:solidFill>
            <a:srgbClr val="86C820"/>
          </a:solidFill>
        </p:spPr>
        <p:txBody>
          <a:bodyPr/>
          <a:lstStyle>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405ED76-4F04-4209-A9C2-202D30DDFF87}" type="datetime1">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4/26/2019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p:cNvSpPr>
            <a:spLocks noGrp="1"/>
          </p:cNvSpPr>
          <p:nvPr>
            <p:ph type="ftr" sz="quarter" idx="11"/>
          </p:nvPr>
        </p:nvSpPr>
        <p:spPr>
          <a:xfrm>
            <a:off x="1430215" y="6492876"/>
            <a:ext cx="9058030" cy="365125"/>
          </a:xfrm>
          <a:solidFill>
            <a:srgbClr val="86C820"/>
          </a:solidFill>
        </p:spPr>
        <p:txBody>
          <a:bodyPr/>
          <a:lstStyle>
            <a:lvl1pP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0472615" y="6492876"/>
            <a:ext cx="1719385" cy="365125"/>
          </a:xfrm>
          <a:solidFill>
            <a:srgbClr val="86C820"/>
          </a:solidFill>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2033" y="97260"/>
            <a:ext cx="1480290" cy="985764"/>
          </a:xfrm>
          <a:prstGeom prst="rect">
            <a:avLst/>
          </a:prstGeom>
        </p:spPr>
      </p:pic>
    </p:spTree>
    <p:extLst>
      <p:ext uri="{BB962C8B-B14F-4D97-AF65-F5344CB8AC3E}">
        <p14:creationId xmlns:p14="http://schemas.microsoft.com/office/powerpoint/2010/main" val="3857238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DA2-A070-FE43-B7C9-D04EC9AC8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C847F-8CD2-6C43-8EDC-E5E72CB013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5FA30-B73C-E144-BADE-B4FAE6717B09}"/>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65638EA4-0E6E-8C44-9DDF-BE62A8D8F7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47AC25-6790-E248-BDB2-F8BAC4867846}"/>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30259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3ED9-3615-984F-A185-217427E05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EA9E1-CF05-8345-BDB5-47B22DF01A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A1AB65-0FA3-0E42-BD0B-A17A872F6B31}"/>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26D4E3CD-DC7F-5A48-8FB9-B797514DAA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8DEB33-8842-C546-990E-78A082B47F09}"/>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308876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80D-2D61-6146-9640-CAB71F8AD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82D26-E296-7E43-BB7B-F901EFDD33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F6991-B226-BE4A-B2E6-3806A7C54C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0FDA0D-3F93-8943-A920-02B826C328DA}"/>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6" name="Footer Placeholder 5">
            <a:extLst>
              <a:ext uri="{FF2B5EF4-FFF2-40B4-BE49-F238E27FC236}">
                <a16:creationId xmlns:a16="http://schemas.microsoft.com/office/drawing/2014/main" id="{656BCE6C-DAD5-E248-B541-9DD195AB7D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FCEE86-772C-EF40-8852-D41A60002D8D}"/>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02258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881E-EDA3-2449-8041-8838007B7C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DAAC7-4609-8E44-B0F1-013543B7F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F8E333-5D48-2049-B163-79B5FC4080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E23DDF-6DB3-8542-9858-3A7D3374A4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B012F1-E336-F144-BC27-EC686B086C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255034-F9A1-9342-8539-1B3418ED4CB2}"/>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8" name="Footer Placeholder 7">
            <a:extLst>
              <a:ext uri="{FF2B5EF4-FFF2-40B4-BE49-F238E27FC236}">
                <a16:creationId xmlns:a16="http://schemas.microsoft.com/office/drawing/2014/main" id="{9A470283-73CE-C847-BEFA-2264E4D3E0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D923CA-C04C-D741-BA20-C7E7617A0137}"/>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412320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47ED-48E9-CD48-8762-12C098D44C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3EF0B-2CCF-104E-999E-93247BFEFF4F}"/>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4" name="Footer Placeholder 3">
            <a:extLst>
              <a:ext uri="{FF2B5EF4-FFF2-40B4-BE49-F238E27FC236}">
                <a16:creationId xmlns:a16="http://schemas.microsoft.com/office/drawing/2014/main" id="{45BC597A-7367-5B48-9F7E-4B833EB6E5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BEB375-C02E-A745-85D0-C8DB56F8FFC9}"/>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363326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FAA74-CC99-3A49-963B-E691D9E30D5B}"/>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3" name="Footer Placeholder 2">
            <a:extLst>
              <a:ext uri="{FF2B5EF4-FFF2-40B4-BE49-F238E27FC236}">
                <a16:creationId xmlns:a16="http://schemas.microsoft.com/office/drawing/2014/main" id="{FD70F7AA-9A67-454F-B086-05A5A71F79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F009FFF-3EDF-0A46-8079-9353E91325F1}"/>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02569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6401-A025-444F-862C-35130E6676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A9AD9C-5217-B340-B602-ADF121E4F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E127D-B602-6245-A18C-CDAF01C62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323254-EC44-8448-B81A-B22370AF99EC}"/>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6" name="Footer Placeholder 5">
            <a:extLst>
              <a:ext uri="{FF2B5EF4-FFF2-40B4-BE49-F238E27FC236}">
                <a16:creationId xmlns:a16="http://schemas.microsoft.com/office/drawing/2014/main" id="{489572F9-5CF4-0B4E-9ED0-B9DEB5B194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EF926E-C213-E041-8960-F8B53274B00A}"/>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52216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5EAA-D228-9344-9C80-6E4B9D8AB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B1DC3-2831-C649-B82E-4E2438A54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BF4A357-2B78-6047-A1D0-EDC02A050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6EB137-D0ED-0343-9CCD-5978C3B27A9B}"/>
              </a:ext>
            </a:extLst>
          </p:cNvPr>
          <p:cNvSpPr>
            <a:spLocks noGrp="1"/>
          </p:cNvSpPr>
          <p:nvPr>
            <p:ph type="dt" sz="half" idx="10"/>
          </p:nvPr>
        </p:nvSpPr>
        <p:spPr/>
        <p:txBody>
          <a:bodyPr/>
          <a:lstStyle/>
          <a:p>
            <a:fld id="{C4624D6C-67B2-AE40-8514-07921E111DE2}" type="datetimeFigureOut">
              <a:rPr lang="en-US" smtClean="0"/>
              <a:pPr/>
              <a:t>4/26/2019</a:t>
            </a:fld>
            <a:endParaRPr lang="en-US" dirty="0"/>
          </a:p>
        </p:txBody>
      </p:sp>
      <p:sp>
        <p:nvSpPr>
          <p:cNvPr id="6" name="Footer Placeholder 5">
            <a:extLst>
              <a:ext uri="{FF2B5EF4-FFF2-40B4-BE49-F238E27FC236}">
                <a16:creationId xmlns:a16="http://schemas.microsoft.com/office/drawing/2014/main" id="{2A7134AB-40F7-FC4B-B69F-6ED974C64E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D02591-F27B-4B43-B726-733DF9844E56}"/>
              </a:ext>
            </a:extLst>
          </p:cNvPr>
          <p:cNvSpPr>
            <a:spLocks noGrp="1"/>
          </p:cNvSpPr>
          <p:nvPr>
            <p:ph type="sldNum" sz="quarter" idx="12"/>
          </p:nvPr>
        </p:nvSpPr>
        <p:spPr/>
        <p:txBody>
          <a:body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37567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78D98-3053-1143-85DE-FDFA87BAA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872003-23FF-E74F-8E44-5046EAAA3E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5C3CD-E22B-884D-99E7-EDFDE1F121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24D6C-67B2-AE40-8514-07921E111DE2}" type="datetimeFigureOut">
              <a:rPr lang="en-US" smtClean="0"/>
              <a:pPr/>
              <a:t>4/26/2019</a:t>
            </a:fld>
            <a:endParaRPr lang="en-US" dirty="0"/>
          </a:p>
        </p:txBody>
      </p:sp>
      <p:sp>
        <p:nvSpPr>
          <p:cNvPr id="5" name="Footer Placeholder 4">
            <a:extLst>
              <a:ext uri="{FF2B5EF4-FFF2-40B4-BE49-F238E27FC236}">
                <a16:creationId xmlns:a16="http://schemas.microsoft.com/office/drawing/2014/main" id="{110FD3F4-8252-1748-B168-968634CE6A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0C1B28-AEE2-B34B-8822-FACBCB2E3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3C9C0-D76E-7547-84A4-7FC437EBB395}" type="slidenum">
              <a:rPr lang="en-US" smtClean="0"/>
              <a:pPr/>
              <a:t>‹#›</a:t>
            </a:fld>
            <a:endParaRPr lang="en-US" dirty="0"/>
          </a:p>
        </p:txBody>
      </p:sp>
    </p:spTree>
    <p:extLst>
      <p:ext uri="{BB962C8B-B14F-4D97-AF65-F5344CB8AC3E}">
        <p14:creationId xmlns:p14="http://schemas.microsoft.com/office/powerpoint/2010/main" val="222747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rgbClr val="1E9BD3"/>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 y="6492876"/>
            <a:ext cx="1438030" cy="365125"/>
          </a:xfrm>
          <a:prstGeom prst="rect">
            <a:avLst/>
          </a:prstGeom>
          <a:solidFill>
            <a:srgbClr val="86C820"/>
          </a:solidFill>
        </p:spPr>
        <p:txBody>
          <a:bodyPr vert="horz" lIns="91440" tIns="45720" rIns="91440" bIns="45720" rtlCol="0" anchor="ctr"/>
          <a:lstStyle>
            <a:lvl1pPr algn="ctr">
              <a:defRPr sz="1200" b="1">
                <a:solidFill>
                  <a:schemeClr val="bg1"/>
                </a:solidFill>
              </a:defRPr>
            </a:lvl1pPr>
          </a:lstStyle>
          <a:p>
            <a:fld id="{750BF010-4CCB-44B9-BFE9-3AF0A3EC7225}" type="datetime1">
              <a:rPr lang="en-US" smtClean="0"/>
              <a:pPr/>
              <a:t>4/26/2019</a:t>
            </a:fld>
            <a:endParaRPr lang="en-US" dirty="0"/>
          </a:p>
        </p:txBody>
      </p:sp>
      <p:sp>
        <p:nvSpPr>
          <p:cNvPr id="5" name="Footer Placeholder 4"/>
          <p:cNvSpPr>
            <a:spLocks noGrp="1"/>
          </p:cNvSpPr>
          <p:nvPr>
            <p:ph type="ftr" sz="quarter" idx="3"/>
          </p:nvPr>
        </p:nvSpPr>
        <p:spPr>
          <a:xfrm>
            <a:off x="1430216" y="6492876"/>
            <a:ext cx="9378462" cy="365125"/>
          </a:xfrm>
          <a:prstGeom prst="rect">
            <a:avLst/>
          </a:prstGeom>
          <a:solidFill>
            <a:srgbClr val="86C820"/>
          </a:solidFill>
        </p:spPr>
        <p:txBody>
          <a:bodyPr vert="horz" lIns="91440" tIns="45720" rIns="91440" bIns="45720" rtlCol="0" anchor="ctr"/>
          <a:lstStyle>
            <a:lvl1pPr algn="ctr">
              <a:defRPr sz="1200" b="1">
                <a:solidFill>
                  <a:schemeClr val="bg1"/>
                </a:solidFill>
              </a:defRPr>
            </a:lvl1pPr>
          </a:lstStyle>
          <a:p>
            <a:endParaRPr lang="en-US" dirty="0"/>
          </a:p>
        </p:txBody>
      </p:sp>
      <p:sp>
        <p:nvSpPr>
          <p:cNvPr id="6" name="Slide Number Placeholder 5"/>
          <p:cNvSpPr>
            <a:spLocks noGrp="1"/>
          </p:cNvSpPr>
          <p:nvPr>
            <p:ph type="sldNum" sz="quarter" idx="4"/>
          </p:nvPr>
        </p:nvSpPr>
        <p:spPr>
          <a:xfrm>
            <a:off x="10793045" y="6492876"/>
            <a:ext cx="1398955" cy="365125"/>
          </a:xfrm>
          <a:prstGeom prst="rect">
            <a:avLst/>
          </a:prstGeom>
          <a:solidFill>
            <a:srgbClr val="86C820"/>
          </a:solidFill>
        </p:spPr>
        <p:txBody>
          <a:bodyPr vert="horz" lIns="91440" tIns="45720" rIns="91440" bIns="45720" rtlCol="0" anchor="ctr"/>
          <a:lstStyle>
            <a:lvl1pPr algn="ctr">
              <a:defRPr sz="1200" b="1">
                <a:solidFill>
                  <a:schemeClr val="bg1"/>
                </a:solidFill>
              </a:defRPr>
            </a:lvl1pPr>
          </a:lstStyle>
          <a:p>
            <a:fld id="{009BFB5A-95C8-4104-A0BC-AE51F3050578}" type="slidenum">
              <a:rPr lang="en-US" smtClean="0"/>
              <a:pPr/>
              <a:t>‹#›</a:t>
            </a:fld>
            <a:endParaRPr lang="en-US" dirty="0"/>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2033" y="97260"/>
            <a:ext cx="1480290" cy="985764"/>
          </a:xfrm>
          <a:prstGeom prst="rect">
            <a:avLst/>
          </a:prstGeom>
        </p:spPr>
      </p:pic>
    </p:spTree>
    <p:extLst>
      <p:ext uri="{BB962C8B-B14F-4D97-AF65-F5344CB8AC3E}">
        <p14:creationId xmlns:p14="http://schemas.microsoft.com/office/powerpoint/2010/main" val="794549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iforcemain.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tampagov.net/news-transportation-advisories-road-closure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hyperlink" Target="https://www.tampagov.net/tss-transportation/projects/hicompletestreets" TargetMode="Externa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7E8C6-B054-7344-A10F-24C111576E45}"/>
              </a:ext>
            </a:extLst>
          </p:cNvPr>
          <p:cNvPicPr>
            <a:picLocks noChangeAspect="1"/>
          </p:cNvPicPr>
          <p:nvPr/>
        </p:nvPicPr>
        <p:blipFill>
          <a:blip r:embed="rId3"/>
          <a:stretch>
            <a:fillRect/>
          </a:stretch>
        </p:blipFill>
        <p:spPr>
          <a:xfrm>
            <a:off x="0" y="2658"/>
            <a:ext cx="12192000" cy="5143500"/>
          </a:xfrm>
          <a:prstGeom prst="rect">
            <a:avLst/>
          </a:prstGeom>
        </p:spPr>
      </p:pic>
      <p:sp>
        <p:nvSpPr>
          <p:cNvPr id="3" name="Subtitle 2">
            <a:extLst>
              <a:ext uri="{FF2B5EF4-FFF2-40B4-BE49-F238E27FC236}">
                <a16:creationId xmlns:a16="http://schemas.microsoft.com/office/drawing/2014/main" id="{253D5CC1-BEAF-EB4C-A24D-77BD653479ED}"/>
              </a:ext>
            </a:extLst>
          </p:cNvPr>
          <p:cNvSpPr>
            <a:spLocks noGrp="1"/>
          </p:cNvSpPr>
          <p:nvPr>
            <p:ph type="subTitle" idx="1"/>
          </p:nvPr>
        </p:nvSpPr>
        <p:spPr>
          <a:xfrm>
            <a:off x="3304524" y="498208"/>
            <a:ext cx="10101330" cy="666143"/>
          </a:xfrm>
        </p:spPr>
        <p:txBody>
          <a:bodyPr>
            <a:noAutofit/>
          </a:bodyPr>
          <a:lstStyle/>
          <a:p>
            <a:pPr algn="l">
              <a:lnSpc>
                <a:spcPct val="100000"/>
              </a:lnSpc>
            </a:pPr>
            <a:r>
              <a:rPr lang="en-US" sz="4600" b="1" dirty="0">
                <a:solidFill>
                  <a:schemeClr val="bg1"/>
                </a:solidFill>
                <a:latin typeface="Arial Narrow" panose="020B0604020202020204" pitchFamily="34" charset="0"/>
                <a:cs typeface="Arial Narrow" panose="020B0604020202020204" pitchFamily="34" charset="0"/>
              </a:rPr>
              <a:t>Update on Downtown Projects</a:t>
            </a:r>
          </a:p>
          <a:p>
            <a:pPr algn="l"/>
            <a:endParaRPr lang="en-US" sz="4000" dirty="0">
              <a:solidFill>
                <a:schemeClr val="bg1"/>
              </a:solidFill>
              <a:latin typeface="Arial" panose="020B0604020202020204" pitchFamily="34" charset="0"/>
              <a:cs typeface="Arial" panose="020B0604020202020204" pitchFamily="34" charset="0"/>
            </a:endParaRPr>
          </a:p>
          <a:p>
            <a:pPr algn="l"/>
            <a:endParaRPr lang="en-US" sz="4000" dirty="0"/>
          </a:p>
        </p:txBody>
      </p:sp>
      <p:sp>
        <p:nvSpPr>
          <p:cNvPr id="6" name="Rectangle 5">
            <a:extLst>
              <a:ext uri="{FF2B5EF4-FFF2-40B4-BE49-F238E27FC236}">
                <a16:creationId xmlns:a16="http://schemas.microsoft.com/office/drawing/2014/main" id="{BF1DF9E1-F5CE-744D-88DD-8DD85961061D}"/>
              </a:ext>
            </a:extLst>
          </p:cNvPr>
          <p:cNvSpPr/>
          <p:nvPr/>
        </p:nvSpPr>
        <p:spPr>
          <a:xfrm>
            <a:off x="0" y="5146158"/>
            <a:ext cx="12192000" cy="1842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07DB9E49-676F-7447-9FCE-08F8AE363FD8}"/>
              </a:ext>
            </a:extLst>
          </p:cNvPr>
          <p:cNvPicPr>
            <a:picLocks noChangeAspect="1"/>
          </p:cNvPicPr>
          <p:nvPr/>
        </p:nvPicPr>
        <p:blipFill>
          <a:blip r:embed="rId4"/>
          <a:stretch>
            <a:fillRect/>
          </a:stretch>
        </p:blipFill>
        <p:spPr>
          <a:xfrm>
            <a:off x="668300" y="585442"/>
            <a:ext cx="1967925" cy="1280337"/>
          </a:xfrm>
          <a:prstGeom prst="rect">
            <a:avLst/>
          </a:prstGeom>
        </p:spPr>
      </p:pic>
      <p:cxnSp>
        <p:nvCxnSpPr>
          <p:cNvPr id="11" name="Straight Connector 10">
            <a:extLst>
              <a:ext uri="{FF2B5EF4-FFF2-40B4-BE49-F238E27FC236}">
                <a16:creationId xmlns:a16="http://schemas.microsoft.com/office/drawing/2014/main" id="{B20B6487-9AC4-A640-AEA6-B54A556DB6A6}"/>
              </a:ext>
            </a:extLst>
          </p:cNvPr>
          <p:cNvCxnSpPr>
            <a:cxnSpLocks/>
          </p:cNvCxnSpPr>
          <p:nvPr/>
        </p:nvCxnSpPr>
        <p:spPr>
          <a:xfrm>
            <a:off x="6633882" y="3862602"/>
            <a:ext cx="5363976"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5" name="TextBox 4">
            <a:extLst>
              <a:ext uri="{FF2B5EF4-FFF2-40B4-BE49-F238E27FC236}">
                <a16:creationId xmlns:a16="http://schemas.microsoft.com/office/drawing/2014/main" id="{091F2A15-09E9-9547-9E6C-38CE97B44F15}"/>
              </a:ext>
            </a:extLst>
          </p:cNvPr>
          <p:cNvSpPr txBox="1"/>
          <p:nvPr/>
        </p:nvSpPr>
        <p:spPr>
          <a:xfrm>
            <a:off x="10129975" y="3889822"/>
            <a:ext cx="1867883" cy="1015663"/>
          </a:xfrm>
          <a:prstGeom prst="rect">
            <a:avLst/>
          </a:prstGeom>
          <a:noFill/>
        </p:spPr>
        <p:txBody>
          <a:bodyPr wrap="none" rtlCol="0">
            <a:spAutoFit/>
          </a:bodyPr>
          <a:lstStyle/>
          <a:p>
            <a:pPr algn="r"/>
            <a:r>
              <a:rPr lang="en-US" sz="2000" dirty="0">
                <a:solidFill>
                  <a:schemeClr val="bg1"/>
                </a:solidFill>
                <a:latin typeface="Arial" panose="020B0604020202020204" pitchFamily="34" charset="0"/>
                <a:cs typeface="Arial" panose="020B0604020202020204" pitchFamily="34" charset="0"/>
              </a:rPr>
              <a:t>Public Meeting</a:t>
            </a:r>
          </a:p>
          <a:p>
            <a:pPr algn="r"/>
            <a:r>
              <a:rPr lang="en-US" sz="2000" dirty="0">
                <a:solidFill>
                  <a:schemeClr val="bg1"/>
                </a:solidFill>
                <a:latin typeface="Arial" panose="020B0604020202020204" pitchFamily="34" charset="0"/>
                <a:cs typeface="Arial" panose="020B0604020202020204" pitchFamily="34" charset="0"/>
              </a:rPr>
              <a:t>April 25, 2019</a:t>
            </a:r>
          </a:p>
          <a:p>
            <a:pPr algn="r"/>
            <a:endParaRPr lang="en-US" sz="2000" dirty="0"/>
          </a:p>
        </p:txBody>
      </p:sp>
      <p:pic>
        <p:nvPicPr>
          <p:cNvPr id="21" name="Picture 20">
            <a:extLst>
              <a:ext uri="{FF2B5EF4-FFF2-40B4-BE49-F238E27FC236}">
                <a16:creationId xmlns:a16="http://schemas.microsoft.com/office/drawing/2014/main" id="{068659EB-D6EC-CA4C-9D8E-C1C774A9E0A3}"/>
              </a:ext>
            </a:extLst>
          </p:cNvPr>
          <p:cNvPicPr>
            <a:picLocks noChangeAspect="1"/>
          </p:cNvPicPr>
          <p:nvPr/>
        </p:nvPicPr>
        <p:blipFill>
          <a:blip r:embed="rId5"/>
          <a:stretch>
            <a:fillRect/>
          </a:stretch>
        </p:blipFill>
        <p:spPr>
          <a:xfrm>
            <a:off x="9608234" y="5978381"/>
            <a:ext cx="2189708" cy="367577"/>
          </a:xfrm>
          <a:prstGeom prst="rect">
            <a:avLst/>
          </a:prstGeom>
        </p:spPr>
      </p:pic>
      <p:pic>
        <p:nvPicPr>
          <p:cNvPr id="2" name="Picture 1"/>
          <p:cNvPicPr>
            <a:picLocks noChangeAspect="1"/>
          </p:cNvPicPr>
          <p:nvPr/>
        </p:nvPicPr>
        <p:blipFill>
          <a:blip r:embed="rId6"/>
          <a:stretch>
            <a:fillRect/>
          </a:stretch>
        </p:blipFill>
        <p:spPr>
          <a:xfrm>
            <a:off x="7872133" y="5459988"/>
            <a:ext cx="1271038" cy="1271038"/>
          </a:xfrm>
          <a:prstGeom prst="rect">
            <a:avLst/>
          </a:prstGeom>
        </p:spPr>
      </p:pic>
    </p:spTree>
    <p:extLst>
      <p:ext uri="{BB962C8B-B14F-4D97-AF65-F5344CB8AC3E}">
        <p14:creationId xmlns:p14="http://schemas.microsoft.com/office/powerpoint/2010/main" val="143774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308" y="19688"/>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8" y="409040"/>
            <a:ext cx="11303139"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Pipeline Rehabilitation &amp;</a:t>
            </a:r>
          </a:p>
          <a:p>
            <a:pPr marL="0" indent="0">
              <a:buNone/>
            </a:pPr>
            <a:r>
              <a:rPr lang="en-US" sz="4600" b="1" dirty="0">
                <a:solidFill>
                  <a:schemeClr val="bg1"/>
                </a:solidFill>
                <a:latin typeface="Arial Narrow" panose="020B0604020202020204" pitchFamily="34" charset="0"/>
                <a:cs typeface="Arial" panose="020B0604020202020204" pitchFamily="34" charset="0"/>
              </a:rPr>
              <a:t>Bypass Installation Route</a:t>
            </a:r>
            <a:endParaRPr lang="en-US" dirty="0">
              <a:solidFill>
                <a:schemeClr val="bg1"/>
              </a:solidFill>
            </a:endParaRPr>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61946" y="1824103"/>
            <a:ext cx="10101326" cy="20562"/>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pic>
        <p:nvPicPr>
          <p:cNvPr id="2" name="Picture 1">
            <a:extLst>
              <a:ext uri="{FF2B5EF4-FFF2-40B4-BE49-F238E27FC236}">
                <a16:creationId xmlns:a16="http://schemas.microsoft.com/office/drawing/2014/main" id="{F7B89F66-282C-4CE0-8DD3-EFC5A980C662}"/>
              </a:ext>
            </a:extLst>
          </p:cNvPr>
          <p:cNvPicPr>
            <a:picLocks noChangeAspect="1"/>
          </p:cNvPicPr>
          <p:nvPr/>
        </p:nvPicPr>
        <p:blipFill rotWithShape="1">
          <a:blip r:embed="rId4"/>
          <a:srcRect l="4720" t="13054" r="60192" b="15050"/>
          <a:stretch/>
        </p:blipFill>
        <p:spPr>
          <a:xfrm>
            <a:off x="2204746" y="2012679"/>
            <a:ext cx="7782508" cy="4484924"/>
          </a:xfrm>
          <a:prstGeom prst="rect">
            <a:avLst/>
          </a:prstGeom>
        </p:spPr>
      </p:pic>
    </p:spTree>
    <p:extLst>
      <p:ext uri="{BB962C8B-B14F-4D97-AF65-F5344CB8AC3E}">
        <p14:creationId xmlns:p14="http://schemas.microsoft.com/office/powerpoint/2010/main" val="3512604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308" y="19688"/>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8" y="409040"/>
            <a:ext cx="11073687"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Pipeline Rehabilitation &amp; Bypass Impacts</a:t>
            </a:r>
          </a:p>
          <a:p>
            <a:pPr marL="0" indent="0">
              <a:buNone/>
            </a:pPr>
            <a:r>
              <a:rPr lang="en-US" sz="4600" b="1" dirty="0">
                <a:solidFill>
                  <a:schemeClr val="bg1"/>
                </a:solidFill>
                <a:latin typeface="Arial Narrow" panose="020B0604020202020204" pitchFamily="34" charset="0"/>
                <a:cs typeface="Arial" panose="020B0604020202020204" pitchFamily="34" charset="0"/>
              </a:rPr>
              <a:t>to Harbour Island Bridge</a:t>
            </a:r>
            <a:endParaRPr lang="en-US" sz="4600" dirty="0">
              <a:solidFill>
                <a:schemeClr val="bg1"/>
              </a:solidFill>
            </a:endParaRPr>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851812"/>
            <a:ext cx="10128640"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1973983"/>
            <a:ext cx="11182859" cy="4601260"/>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Bypass piping will need to be installed on the Harbour Island Bridge along the east side</a:t>
            </a:r>
            <a:r>
              <a:rPr lang="en-US" sz="2000" dirty="0">
                <a:solidFill>
                  <a:srgbClr val="FF0000"/>
                </a:solidFill>
                <a:cs typeface="Arial" panose="020B0604020202020204" pitchFamily="34" charset="0"/>
              </a:rPr>
              <a:t> </a:t>
            </a:r>
            <a:r>
              <a:rPr lang="en-US" sz="2000" dirty="0">
                <a:solidFill>
                  <a:schemeClr val="bg1"/>
                </a:solidFill>
                <a:cs typeface="Arial" panose="020B0604020202020204" pitchFamily="34" charset="0"/>
              </a:rPr>
              <a:t>sidewalk. Work to start in mid to late April.</a:t>
            </a:r>
          </a:p>
          <a:p>
            <a:pPr marL="457200"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Installation of piping will require temporary closure of the east side sidewalk and the north bound lane during off peak hours for the durations noted below:</a:t>
            </a:r>
          </a:p>
          <a:p>
            <a:pPr marL="1371600" lvl="2"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South Connection Point:	2 days</a:t>
            </a:r>
          </a:p>
          <a:p>
            <a:pPr marL="1371600" lvl="2"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Bypass Piping:		10 days</a:t>
            </a:r>
          </a:p>
          <a:p>
            <a:pPr marL="1371600" lvl="2"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Reset </a:t>
            </a:r>
            <a:r>
              <a:rPr lang="en-US" sz="2000" dirty="0" err="1">
                <a:solidFill>
                  <a:schemeClr val="bg1"/>
                </a:solidFill>
                <a:cs typeface="Arial" panose="020B0604020202020204" pitchFamily="34" charset="0"/>
              </a:rPr>
              <a:t>Linestop</a:t>
            </a:r>
            <a:r>
              <a:rPr lang="en-US" sz="2000" dirty="0">
                <a:solidFill>
                  <a:schemeClr val="bg1"/>
                </a:solidFill>
                <a:cs typeface="Arial" panose="020B0604020202020204" pitchFamily="34" charset="0"/>
              </a:rPr>
              <a:t>		3 days</a:t>
            </a:r>
          </a:p>
          <a:p>
            <a:pPr marL="457200"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The north bound lanes will remain open after installation and during rehabilitation work.  The sidewalk along the east side of the bridge will remain closed due to the final piping configuration.</a:t>
            </a:r>
            <a:endParaRPr lang="en-US" sz="2000" strike="sngStrike" dirty="0">
              <a:solidFill>
                <a:schemeClr val="bg1"/>
              </a:solidFill>
              <a:cs typeface="Arial" panose="020B0604020202020204" pitchFamily="34" charset="0"/>
            </a:endParaRPr>
          </a:p>
          <a:p>
            <a:pPr marL="457200" indent="-457200">
              <a:spcAft>
                <a:spcPts val="600"/>
              </a:spcAft>
              <a:buFont typeface="Arial" panose="020B0604020202020204" pitchFamily="34" charset="0"/>
              <a:buChar char="•"/>
            </a:pPr>
            <a:r>
              <a:rPr lang="en-US" sz="2000" dirty="0">
                <a:solidFill>
                  <a:schemeClr val="bg1"/>
                </a:solidFill>
                <a:cs typeface="Arial" panose="020B0604020202020204" pitchFamily="34" charset="0"/>
              </a:rPr>
              <a:t>After completion of rehabilitation work (estimated in late June), bypass piping will be removed which will impact the north bound lane during off-peak hours. Duration will be coordinated closer to start date.</a:t>
            </a:r>
          </a:p>
          <a:p>
            <a:r>
              <a:rPr lang="en-US" dirty="0"/>
              <a:t> </a:t>
            </a:r>
          </a:p>
        </p:txBody>
      </p:sp>
    </p:spTree>
    <p:extLst>
      <p:ext uri="{BB962C8B-B14F-4D97-AF65-F5344CB8AC3E}">
        <p14:creationId xmlns:p14="http://schemas.microsoft.com/office/powerpoint/2010/main" val="416627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8767272"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Subtitle 2">
            <a:extLst>
              <a:ext uri="{FF2B5EF4-FFF2-40B4-BE49-F238E27FC236}">
                <a16:creationId xmlns:a16="http://schemas.microsoft.com/office/drawing/2014/main" id="{BF150E45-EC8F-EC4B-AA88-903357570447}"/>
              </a:ext>
            </a:extLst>
          </p:cNvPr>
          <p:cNvSpPr txBox="1">
            <a:spLocks/>
          </p:cNvSpPr>
          <p:nvPr/>
        </p:nvSpPr>
        <p:spPr>
          <a:xfrm>
            <a:off x="728420" y="409040"/>
            <a:ext cx="10659438"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TECO Conduit – Whiting-Jefferson (8)</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p:txBody>
      </p: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11383205" cy="1723549"/>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This work consists of installing conduits for TECO across Jefferson at the Whiting Street intersection.</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This work will occur this summer and last 20 days</a:t>
            </a:r>
          </a:p>
          <a:p>
            <a:pPr marL="914400" lvl="1" indent="-457200">
              <a:spcAft>
                <a:spcPts val="600"/>
              </a:spcAft>
              <a:buFont typeface="Arial" panose="020B0604020202020204" pitchFamily="34" charset="0"/>
              <a:buChar char="•"/>
            </a:pPr>
            <a:endParaRPr lang="en-US" sz="2400" dirty="0">
              <a:solidFill>
                <a:schemeClr val="bg1"/>
              </a:solidFill>
              <a:cs typeface="Arial" panose="020B0604020202020204" pitchFamily="34" charset="0"/>
            </a:endParaRPr>
          </a:p>
        </p:txBody>
      </p:sp>
      <p:pic>
        <p:nvPicPr>
          <p:cNvPr id="11" name="Picture 10">
            <a:extLst>
              <a:ext uri="{FF2B5EF4-FFF2-40B4-BE49-F238E27FC236}">
                <a16:creationId xmlns:a16="http://schemas.microsoft.com/office/drawing/2014/main" id="{8F775A80-AB5A-4D51-9ACA-20A3A7B29877}"/>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111065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graphicFrame>
        <p:nvGraphicFramePr>
          <p:cNvPr id="4" name="Table 3">
            <a:extLst>
              <a:ext uri="{FF2B5EF4-FFF2-40B4-BE49-F238E27FC236}">
                <a16:creationId xmlns:a16="http://schemas.microsoft.com/office/drawing/2014/main" id="{66F1ACCF-9DE6-49A4-A422-7944877840ED}"/>
              </a:ext>
            </a:extLst>
          </p:cNvPr>
          <p:cNvGraphicFramePr>
            <a:graphicFrameLocks noGrp="1"/>
          </p:cNvGraphicFramePr>
          <p:nvPr>
            <p:extLst>
              <p:ext uri="{D42A27DB-BD31-4B8C-83A1-F6EECF244321}">
                <p14:modId xmlns:p14="http://schemas.microsoft.com/office/powerpoint/2010/main" val="33131131"/>
              </p:ext>
            </p:extLst>
          </p:nvPr>
        </p:nvGraphicFramePr>
        <p:xfrm>
          <a:off x="441019" y="1333364"/>
          <a:ext cx="11090729" cy="4928685"/>
        </p:xfrm>
        <a:graphic>
          <a:graphicData uri="http://schemas.openxmlformats.org/drawingml/2006/table">
            <a:tbl>
              <a:tblPr firstRow="1" bandRow="1">
                <a:tableStyleId>{5C22544A-7EE6-4342-B048-85BDC9FD1C3A}</a:tableStyleId>
              </a:tblPr>
              <a:tblGrid>
                <a:gridCol w="4634049">
                  <a:extLst>
                    <a:ext uri="{9D8B030D-6E8A-4147-A177-3AD203B41FA5}">
                      <a16:colId xmlns:a16="http://schemas.microsoft.com/office/drawing/2014/main" val="22606208"/>
                    </a:ext>
                  </a:extLst>
                </a:gridCol>
                <a:gridCol w="208280">
                  <a:extLst>
                    <a:ext uri="{9D8B030D-6E8A-4147-A177-3AD203B41FA5}">
                      <a16:colId xmlns:a16="http://schemas.microsoft.com/office/drawing/2014/main" val="1072153587"/>
                    </a:ext>
                  </a:extLst>
                </a:gridCol>
                <a:gridCol w="208280">
                  <a:extLst>
                    <a:ext uri="{9D8B030D-6E8A-4147-A177-3AD203B41FA5}">
                      <a16:colId xmlns:a16="http://schemas.microsoft.com/office/drawing/2014/main" val="3101873262"/>
                    </a:ext>
                  </a:extLst>
                </a:gridCol>
                <a:gridCol w="208280">
                  <a:extLst>
                    <a:ext uri="{9D8B030D-6E8A-4147-A177-3AD203B41FA5}">
                      <a16:colId xmlns:a16="http://schemas.microsoft.com/office/drawing/2014/main" val="2101895615"/>
                    </a:ext>
                  </a:extLst>
                </a:gridCol>
                <a:gridCol w="208280">
                  <a:extLst>
                    <a:ext uri="{9D8B030D-6E8A-4147-A177-3AD203B41FA5}">
                      <a16:colId xmlns:a16="http://schemas.microsoft.com/office/drawing/2014/main" val="2524305458"/>
                    </a:ext>
                  </a:extLst>
                </a:gridCol>
                <a:gridCol w="208280">
                  <a:extLst>
                    <a:ext uri="{9D8B030D-6E8A-4147-A177-3AD203B41FA5}">
                      <a16:colId xmlns:a16="http://schemas.microsoft.com/office/drawing/2014/main" val="2690362035"/>
                    </a:ext>
                  </a:extLst>
                </a:gridCol>
                <a:gridCol w="208280">
                  <a:extLst>
                    <a:ext uri="{9D8B030D-6E8A-4147-A177-3AD203B41FA5}">
                      <a16:colId xmlns:a16="http://schemas.microsoft.com/office/drawing/2014/main" val="379359904"/>
                    </a:ext>
                  </a:extLst>
                </a:gridCol>
                <a:gridCol w="208280">
                  <a:extLst>
                    <a:ext uri="{9D8B030D-6E8A-4147-A177-3AD203B41FA5}">
                      <a16:colId xmlns:a16="http://schemas.microsoft.com/office/drawing/2014/main" val="4079614312"/>
                    </a:ext>
                  </a:extLst>
                </a:gridCol>
                <a:gridCol w="208280">
                  <a:extLst>
                    <a:ext uri="{9D8B030D-6E8A-4147-A177-3AD203B41FA5}">
                      <a16:colId xmlns:a16="http://schemas.microsoft.com/office/drawing/2014/main" val="3816305144"/>
                    </a:ext>
                  </a:extLst>
                </a:gridCol>
                <a:gridCol w="208280">
                  <a:extLst>
                    <a:ext uri="{9D8B030D-6E8A-4147-A177-3AD203B41FA5}">
                      <a16:colId xmlns:a16="http://schemas.microsoft.com/office/drawing/2014/main" val="1212226872"/>
                    </a:ext>
                  </a:extLst>
                </a:gridCol>
                <a:gridCol w="208280">
                  <a:extLst>
                    <a:ext uri="{9D8B030D-6E8A-4147-A177-3AD203B41FA5}">
                      <a16:colId xmlns:a16="http://schemas.microsoft.com/office/drawing/2014/main" val="3008528830"/>
                    </a:ext>
                  </a:extLst>
                </a:gridCol>
                <a:gridCol w="208280">
                  <a:extLst>
                    <a:ext uri="{9D8B030D-6E8A-4147-A177-3AD203B41FA5}">
                      <a16:colId xmlns:a16="http://schemas.microsoft.com/office/drawing/2014/main" val="3938958787"/>
                    </a:ext>
                  </a:extLst>
                </a:gridCol>
                <a:gridCol w="208280">
                  <a:extLst>
                    <a:ext uri="{9D8B030D-6E8A-4147-A177-3AD203B41FA5}">
                      <a16:colId xmlns:a16="http://schemas.microsoft.com/office/drawing/2014/main" val="1290038545"/>
                    </a:ext>
                  </a:extLst>
                </a:gridCol>
                <a:gridCol w="208280">
                  <a:extLst>
                    <a:ext uri="{9D8B030D-6E8A-4147-A177-3AD203B41FA5}">
                      <a16:colId xmlns:a16="http://schemas.microsoft.com/office/drawing/2014/main" val="3288159948"/>
                    </a:ext>
                  </a:extLst>
                </a:gridCol>
                <a:gridCol w="208280">
                  <a:extLst>
                    <a:ext uri="{9D8B030D-6E8A-4147-A177-3AD203B41FA5}">
                      <a16:colId xmlns:a16="http://schemas.microsoft.com/office/drawing/2014/main" val="2925808796"/>
                    </a:ext>
                  </a:extLst>
                </a:gridCol>
                <a:gridCol w="208280">
                  <a:extLst>
                    <a:ext uri="{9D8B030D-6E8A-4147-A177-3AD203B41FA5}">
                      <a16:colId xmlns:a16="http://schemas.microsoft.com/office/drawing/2014/main" val="546448653"/>
                    </a:ext>
                  </a:extLst>
                </a:gridCol>
                <a:gridCol w="208280">
                  <a:extLst>
                    <a:ext uri="{9D8B030D-6E8A-4147-A177-3AD203B41FA5}">
                      <a16:colId xmlns:a16="http://schemas.microsoft.com/office/drawing/2014/main" val="3104203342"/>
                    </a:ext>
                  </a:extLst>
                </a:gridCol>
                <a:gridCol w="208280">
                  <a:extLst>
                    <a:ext uri="{9D8B030D-6E8A-4147-A177-3AD203B41FA5}">
                      <a16:colId xmlns:a16="http://schemas.microsoft.com/office/drawing/2014/main" val="1596796885"/>
                    </a:ext>
                  </a:extLst>
                </a:gridCol>
                <a:gridCol w="208280">
                  <a:extLst>
                    <a:ext uri="{9D8B030D-6E8A-4147-A177-3AD203B41FA5}">
                      <a16:colId xmlns:a16="http://schemas.microsoft.com/office/drawing/2014/main" val="2308389943"/>
                    </a:ext>
                  </a:extLst>
                </a:gridCol>
                <a:gridCol w="208280">
                  <a:extLst>
                    <a:ext uri="{9D8B030D-6E8A-4147-A177-3AD203B41FA5}">
                      <a16:colId xmlns:a16="http://schemas.microsoft.com/office/drawing/2014/main" val="3057221057"/>
                    </a:ext>
                  </a:extLst>
                </a:gridCol>
                <a:gridCol w="208280">
                  <a:extLst>
                    <a:ext uri="{9D8B030D-6E8A-4147-A177-3AD203B41FA5}">
                      <a16:colId xmlns:a16="http://schemas.microsoft.com/office/drawing/2014/main" val="1508563591"/>
                    </a:ext>
                  </a:extLst>
                </a:gridCol>
                <a:gridCol w="208280">
                  <a:extLst>
                    <a:ext uri="{9D8B030D-6E8A-4147-A177-3AD203B41FA5}">
                      <a16:colId xmlns:a16="http://schemas.microsoft.com/office/drawing/2014/main" val="4191056092"/>
                    </a:ext>
                  </a:extLst>
                </a:gridCol>
                <a:gridCol w="208280">
                  <a:extLst>
                    <a:ext uri="{9D8B030D-6E8A-4147-A177-3AD203B41FA5}">
                      <a16:colId xmlns:a16="http://schemas.microsoft.com/office/drawing/2014/main" val="361000133"/>
                    </a:ext>
                  </a:extLst>
                </a:gridCol>
                <a:gridCol w="208280">
                  <a:extLst>
                    <a:ext uri="{9D8B030D-6E8A-4147-A177-3AD203B41FA5}">
                      <a16:colId xmlns:a16="http://schemas.microsoft.com/office/drawing/2014/main" val="1464932180"/>
                    </a:ext>
                  </a:extLst>
                </a:gridCol>
                <a:gridCol w="208280">
                  <a:extLst>
                    <a:ext uri="{9D8B030D-6E8A-4147-A177-3AD203B41FA5}">
                      <a16:colId xmlns:a16="http://schemas.microsoft.com/office/drawing/2014/main" val="1581886904"/>
                    </a:ext>
                  </a:extLst>
                </a:gridCol>
                <a:gridCol w="208280">
                  <a:extLst>
                    <a:ext uri="{9D8B030D-6E8A-4147-A177-3AD203B41FA5}">
                      <a16:colId xmlns:a16="http://schemas.microsoft.com/office/drawing/2014/main" val="3049550647"/>
                    </a:ext>
                  </a:extLst>
                </a:gridCol>
                <a:gridCol w="208280">
                  <a:extLst>
                    <a:ext uri="{9D8B030D-6E8A-4147-A177-3AD203B41FA5}">
                      <a16:colId xmlns:a16="http://schemas.microsoft.com/office/drawing/2014/main" val="3487589639"/>
                    </a:ext>
                  </a:extLst>
                </a:gridCol>
                <a:gridCol w="208280">
                  <a:extLst>
                    <a:ext uri="{9D8B030D-6E8A-4147-A177-3AD203B41FA5}">
                      <a16:colId xmlns:a16="http://schemas.microsoft.com/office/drawing/2014/main" val="1970660532"/>
                    </a:ext>
                  </a:extLst>
                </a:gridCol>
                <a:gridCol w="208280">
                  <a:extLst>
                    <a:ext uri="{9D8B030D-6E8A-4147-A177-3AD203B41FA5}">
                      <a16:colId xmlns:a16="http://schemas.microsoft.com/office/drawing/2014/main" val="3470840076"/>
                    </a:ext>
                  </a:extLst>
                </a:gridCol>
                <a:gridCol w="208280">
                  <a:extLst>
                    <a:ext uri="{9D8B030D-6E8A-4147-A177-3AD203B41FA5}">
                      <a16:colId xmlns:a16="http://schemas.microsoft.com/office/drawing/2014/main" val="1327230829"/>
                    </a:ext>
                  </a:extLst>
                </a:gridCol>
                <a:gridCol w="208280">
                  <a:extLst>
                    <a:ext uri="{9D8B030D-6E8A-4147-A177-3AD203B41FA5}">
                      <a16:colId xmlns:a16="http://schemas.microsoft.com/office/drawing/2014/main" val="2622853704"/>
                    </a:ext>
                  </a:extLst>
                </a:gridCol>
                <a:gridCol w="208280">
                  <a:extLst>
                    <a:ext uri="{9D8B030D-6E8A-4147-A177-3AD203B41FA5}">
                      <a16:colId xmlns:a16="http://schemas.microsoft.com/office/drawing/2014/main" val="955944397"/>
                    </a:ext>
                  </a:extLst>
                </a:gridCol>
              </a:tblGrid>
              <a:tr h="449297">
                <a:tc rowSpan="3">
                  <a:txBody>
                    <a:bodyPr/>
                    <a:lstStyle/>
                    <a:p>
                      <a:pPr algn="ctr"/>
                      <a:r>
                        <a:rPr lang="en-US" sz="2400" dirty="0"/>
                        <a:t>DESCRIPTION</a:t>
                      </a:r>
                    </a:p>
                  </a:txBody>
                  <a:tcPr anchor="ctr"/>
                </a:tc>
                <a:tc gridSpan="31">
                  <a:txBody>
                    <a:bodyPr/>
                    <a:lstStyle/>
                    <a:p>
                      <a:pPr algn="ctr"/>
                      <a:r>
                        <a:rPr lang="en-US" sz="2400" dirty="0"/>
                        <a:t>2019</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extLst>
                  <a:ext uri="{0D108BD9-81ED-4DB2-BD59-A6C34878D82A}">
                    <a16:rowId xmlns:a16="http://schemas.microsoft.com/office/drawing/2014/main" val="3389475553"/>
                  </a:ext>
                </a:extLst>
              </a:tr>
              <a:tr h="329484">
                <a:tc vMerge="1">
                  <a:txBody>
                    <a:bodyPr/>
                    <a:lstStyle/>
                    <a:p>
                      <a:endParaRPr lang="en-US" sz="800" dirty="0"/>
                    </a:p>
                  </a:txBody>
                  <a:tcPr/>
                </a:tc>
                <a:tc gridSpan="5">
                  <a:txBody>
                    <a:bodyPr/>
                    <a:lstStyle/>
                    <a:p>
                      <a:pPr algn="ctr"/>
                      <a:r>
                        <a:rPr lang="en-US" sz="1600" b="1" dirty="0"/>
                        <a:t>APRIL</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MAY</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JUNE</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5">
                  <a:txBody>
                    <a:bodyPr/>
                    <a:lstStyle/>
                    <a:p>
                      <a:pPr algn="ctr"/>
                      <a:r>
                        <a:rPr lang="en-US" sz="1600" b="1" dirty="0"/>
                        <a:t>JULY</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AUG</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5">
                  <a:txBody>
                    <a:bodyPr/>
                    <a:lstStyle/>
                    <a:p>
                      <a:pPr algn="ctr"/>
                      <a:r>
                        <a:rPr lang="en-US" sz="1600" b="1" dirty="0"/>
                        <a:t>SEPT</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OCT</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extLst>
                  <a:ext uri="{0D108BD9-81ED-4DB2-BD59-A6C34878D82A}">
                    <a16:rowId xmlns:a16="http://schemas.microsoft.com/office/drawing/2014/main" val="3353053623"/>
                  </a:ext>
                </a:extLst>
              </a:tr>
              <a:tr h="329484">
                <a:tc vMerge="1">
                  <a:txBody>
                    <a:bodyPr/>
                    <a:lstStyle/>
                    <a:p>
                      <a:endParaRPr lang="en-US" sz="800" dirty="0"/>
                    </a:p>
                  </a:txBody>
                  <a:tcPr/>
                </a:tc>
                <a:tc>
                  <a:txBody>
                    <a:bodyPr/>
                    <a:lstStyle/>
                    <a:p>
                      <a:r>
                        <a:rPr lang="en-US" sz="800" dirty="0"/>
                        <a:t>01</a:t>
                      </a:r>
                    </a:p>
                  </a:txBody>
                  <a:tcPr/>
                </a:tc>
                <a:tc>
                  <a:txBody>
                    <a:bodyPr/>
                    <a:lstStyle/>
                    <a:p>
                      <a:r>
                        <a:rPr lang="en-US" sz="800" dirty="0"/>
                        <a:t>08</a:t>
                      </a:r>
                    </a:p>
                  </a:txBody>
                  <a:tcPr/>
                </a:tc>
                <a:tc>
                  <a:txBody>
                    <a:bodyPr/>
                    <a:lstStyle/>
                    <a:p>
                      <a:r>
                        <a:rPr lang="en-US" sz="800" dirty="0"/>
                        <a:t>15</a:t>
                      </a:r>
                    </a:p>
                  </a:txBody>
                  <a:tcPr/>
                </a:tc>
                <a:tc>
                  <a:txBody>
                    <a:bodyPr/>
                    <a:lstStyle/>
                    <a:p>
                      <a:r>
                        <a:rPr lang="en-US" sz="800" dirty="0"/>
                        <a:t>22</a:t>
                      </a:r>
                    </a:p>
                  </a:txBody>
                  <a:tcPr/>
                </a:tc>
                <a:tc>
                  <a:txBody>
                    <a:bodyPr/>
                    <a:lstStyle/>
                    <a:p>
                      <a:r>
                        <a:rPr lang="en-US" sz="800" dirty="0"/>
                        <a:t>29</a:t>
                      </a:r>
                    </a:p>
                  </a:txBody>
                  <a:tcPr/>
                </a:tc>
                <a:tc>
                  <a:txBody>
                    <a:bodyPr/>
                    <a:lstStyle/>
                    <a:p>
                      <a:r>
                        <a:rPr lang="en-US" sz="800" dirty="0"/>
                        <a:t>06</a:t>
                      </a:r>
                    </a:p>
                  </a:txBody>
                  <a:tcPr/>
                </a:tc>
                <a:tc>
                  <a:txBody>
                    <a:bodyPr/>
                    <a:lstStyle/>
                    <a:p>
                      <a:r>
                        <a:rPr lang="en-US" sz="800" dirty="0"/>
                        <a:t>13</a:t>
                      </a:r>
                    </a:p>
                  </a:txBody>
                  <a:tcPr/>
                </a:tc>
                <a:tc>
                  <a:txBody>
                    <a:bodyPr/>
                    <a:lstStyle/>
                    <a:p>
                      <a:r>
                        <a:rPr lang="en-US" sz="800" dirty="0"/>
                        <a:t>20</a:t>
                      </a:r>
                    </a:p>
                  </a:txBody>
                  <a:tcPr/>
                </a:tc>
                <a:tc>
                  <a:txBody>
                    <a:bodyPr/>
                    <a:lstStyle/>
                    <a:p>
                      <a:r>
                        <a:rPr lang="en-US" sz="800" dirty="0"/>
                        <a:t>27</a:t>
                      </a:r>
                    </a:p>
                  </a:txBody>
                  <a:tcPr/>
                </a:tc>
                <a:tc>
                  <a:txBody>
                    <a:bodyPr/>
                    <a:lstStyle/>
                    <a:p>
                      <a:r>
                        <a:rPr lang="en-US" sz="800" dirty="0"/>
                        <a:t>03</a:t>
                      </a:r>
                    </a:p>
                  </a:txBody>
                  <a:tcPr/>
                </a:tc>
                <a:tc>
                  <a:txBody>
                    <a:bodyPr/>
                    <a:lstStyle/>
                    <a:p>
                      <a:r>
                        <a:rPr lang="en-US" sz="800" dirty="0"/>
                        <a:t>10</a:t>
                      </a:r>
                    </a:p>
                  </a:txBody>
                  <a:tcPr/>
                </a:tc>
                <a:tc>
                  <a:txBody>
                    <a:bodyPr/>
                    <a:lstStyle/>
                    <a:p>
                      <a:r>
                        <a:rPr lang="en-US" sz="800" dirty="0"/>
                        <a:t>17</a:t>
                      </a:r>
                    </a:p>
                  </a:txBody>
                  <a:tcPr/>
                </a:tc>
                <a:tc>
                  <a:txBody>
                    <a:bodyPr/>
                    <a:lstStyle/>
                    <a:p>
                      <a:r>
                        <a:rPr lang="en-US" sz="800" dirty="0"/>
                        <a:t>24</a:t>
                      </a:r>
                    </a:p>
                  </a:txBody>
                  <a:tcPr/>
                </a:tc>
                <a:tc>
                  <a:txBody>
                    <a:bodyPr/>
                    <a:lstStyle/>
                    <a:p>
                      <a:r>
                        <a:rPr lang="en-US" sz="800" dirty="0"/>
                        <a:t>01</a:t>
                      </a:r>
                    </a:p>
                  </a:txBody>
                  <a:tcPr/>
                </a:tc>
                <a:tc>
                  <a:txBody>
                    <a:bodyPr/>
                    <a:lstStyle/>
                    <a:p>
                      <a:r>
                        <a:rPr lang="en-US" sz="800" dirty="0"/>
                        <a:t>08</a:t>
                      </a:r>
                    </a:p>
                  </a:txBody>
                  <a:tcPr/>
                </a:tc>
                <a:tc>
                  <a:txBody>
                    <a:bodyPr/>
                    <a:lstStyle/>
                    <a:p>
                      <a:r>
                        <a:rPr lang="en-US" sz="800" dirty="0"/>
                        <a:t>15</a:t>
                      </a:r>
                    </a:p>
                  </a:txBody>
                  <a:tcPr/>
                </a:tc>
                <a:tc>
                  <a:txBody>
                    <a:bodyPr/>
                    <a:lstStyle/>
                    <a:p>
                      <a:r>
                        <a:rPr lang="en-US" sz="800" dirty="0"/>
                        <a:t>22</a:t>
                      </a:r>
                    </a:p>
                  </a:txBody>
                  <a:tcPr/>
                </a:tc>
                <a:tc>
                  <a:txBody>
                    <a:bodyPr/>
                    <a:lstStyle/>
                    <a:p>
                      <a:r>
                        <a:rPr lang="en-US" sz="800" dirty="0"/>
                        <a:t>29</a:t>
                      </a:r>
                    </a:p>
                  </a:txBody>
                  <a:tcPr/>
                </a:tc>
                <a:tc>
                  <a:txBody>
                    <a:bodyPr/>
                    <a:lstStyle/>
                    <a:p>
                      <a:r>
                        <a:rPr lang="en-US" sz="800" dirty="0"/>
                        <a:t>05</a:t>
                      </a:r>
                    </a:p>
                  </a:txBody>
                  <a:tcPr/>
                </a:tc>
                <a:tc>
                  <a:txBody>
                    <a:bodyPr/>
                    <a:lstStyle/>
                    <a:p>
                      <a:r>
                        <a:rPr lang="en-US" sz="800" dirty="0"/>
                        <a:t>12</a:t>
                      </a:r>
                    </a:p>
                  </a:txBody>
                  <a:tcPr/>
                </a:tc>
                <a:tc>
                  <a:txBody>
                    <a:bodyPr/>
                    <a:lstStyle/>
                    <a:p>
                      <a:r>
                        <a:rPr lang="en-US" sz="800" dirty="0"/>
                        <a:t>19</a:t>
                      </a:r>
                    </a:p>
                  </a:txBody>
                  <a:tcPr/>
                </a:tc>
                <a:tc>
                  <a:txBody>
                    <a:bodyPr/>
                    <a:lstStyle/>
                    <a:p>
                      <a:r>
                        <a:rPr lang="en-US" sz="800" dirty="0"/>
                        <a:t>26</a:t>
                      </a:r>
                    </a:p>
                  </a:txBody>
                  <a:tcPr/>
                </a:tc>
                <a:tc>
                  <a:txBody>
                    <a:bodyPr/>
                    <a:lstStyle/>
                    <a:p>
                      <a:r>
                        <a:rPr lang="en-US" sz="800" dirty="0"/>
                        <a:t>02</a:t>
                      </a:r>
                    </a:p>
                  </a:txBody>
                  <a:tcPr/>
                </a:tc>
                <a:tc>
                  <a:txBody>
                    <a:bodyPr/>
                    <a:lstStyle/>
                    <a:p>
                      <a:r>
                        <a:rPr lang="en-US" sz="800" dirty="0"/>
                        <a:t>09</a:t>
                      </a:r>
                    </a:p>
                  </a:txBody>
                  <a:tcPr/>
                </a:tc>
                <a:tc>
                  <a:txBody>
                    <a:bodyPr/>
                    <a:lstStyle/>
                    <a:p>
                      <a:r>
                        <a:rPr lang="en-US" sz="800" dirty="0"/>
                        <a:t>16</a:t>
                      </a:r>
                    </a:p>
                  </a:txBody>
                  <a:tcPr/>
                </a:tc>
                <a:tc>
                  <a:txBody>
                    <a:bodyPr/>
                    <a:lstStyle/>
                    <a:p>
                      <a:r>
                        <a:rPr lang="en-US" sz="800" dirty="0"/>
                        <a:t>23</a:t>
                      </a:r>
                    </a:p>
                  </a:txBody>
                  <a:tcPr/>
                </a:tc>
                <a:tc>
                  <a:txBody>
                    <a:bodyPr/>
                    <a:lstStyle/>
                    <a:p>
                      <a:r>
                        <a:rPr lang="en-US" sz="800" dirty="0"/>
                        <a:t>30</a:t>
                      </a:r>
                    </a:p>
                  </a:txBody>
                  <a:tcPr/>
                </a:tc>
                <a:tc>
                  <a:txBody>
                    <a:bodyPr/>
                    <a:lstStyle/>
                    <a:p>
                      <a:r>
                        <a:rPr lang="en-US" sz="800" dirty="0"/>
                        <a:t>07</a:t>
                      </a:r>
                    </a:p>
                  </a:txBody>
                  <a:tcPr/>
                </a:tc>
                <a:tc>
                  <a:txBody>
                    <a:bodyPr/>
                    <a:lstStyle/>
                    <a:p>
                      <a:r>
                        <a:rPr lang="en-US" sz="800" dirty="0"/>
                        <a:t>14</a:t>
                      </a:r>
                    </a:p>
                  </a:txBody>
                  <a:tcPr/>
                </a:tc>
                <a:tc>
                  <a:txBody>
                    <a:bodyPr/>
                    <a:lstStyle/>
                    <a:p>
                      <a:r>
                        <a:rPr lang="en-US" sz="800" dirty="0"/>
                        <a:t>21</a:t>
                      </a:r>
                    </a:p>
                  </a:txBody>
                  <a:tcPr/>
                </a:tc>
                <a:tc>
                  <a:txBody>
                    <a:bodyPr/>
                    <a:lstStyle/>
                    <a:p>
                      <a:r>
                        <a:rPr lang="en-US" sz="800" dirty="0"/>
                        <a:t>28</a:t>
                      </a:r>
                    </a:p>
                  </a:txBody>
                  <a:tcPr/>
                </a:tc>
                <a:extLst>
                  <a:ext uri="{0D108BD9-81ED-4DB2-BD59-A6C34878D82A}">
                    <a16:rowId xmlns:a16="http://schemas.microsoft.com/office/drawing/2014/main" val="3304082324"/>
                  </a:ext>
                </a:extLst>
              </a:tr>
              <a:tr h="422325">
                <a:tc>
                  <a:txBody>
                    <a:bodyPr/>
                    <a:lstStyle/>
                    <a:p>
                      <a:r>
                        <a:rPr lang="en-US" dirty="0"/>
                        <a:t>Force Main on Old Water Street #1</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highlight>
                          <a:srgbClr val="FF0000"/>
                        </a:highlight>
                      </a:endParaRPr>
                    </a:p>
                  </a:txBody>
                  <a:tcPr>
                    <a:solidFill>
                      <a:schemeClr val="accent2"/>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973500278"/>
                  </a:ext>
                </a:extLst>
              </a:tr>
              <a:tr h="422325">
                <a:tc>
                  <a:txBody>
                    <a:bodyPr/>
                    <a:lstStyle/>
                    <a:p>
                      <a:r>
                        <a:rPr lang="en-US" dirty="0"/>
                        <a:t>TECO Conduit on Beneficial Relocation #2</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528303949"/>
                  </a:ext>
                </a:extLst>
              </a:tr>
              <a:tr h="422325">
                <a:tc>
                  <a:txBody>
                    <a:bodyPr/>
                    <a:lstStyle/>
                    <a:p>
                      <a:r>
                        <a:rPr lang="en-US" dirty="0"/>
                        <a:t>Old Water Improvements at Franklin Street #3</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2826674228"/>
                  </a:ext>
                </a:extLst>
              </a:tr>
              <a:tr h="422325">
                <a:tc>
                  <a:txBody>
                    <a:bodyPr/>
                    <a:lstStyle/>
                    <a:p>
                      <a:r>
                        <a:rPr lang="en-US" dirty="0"/>
                        <a:t>12” Force Main Relocation on Knights Run #4</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36811351"/>
                  </a:ext>
                </a:extLst>
              </a:tr>
              <a:tr h="422325">
                <a:tc>
                  <a:txBody>
                    <a:bodyPr/>
                    <a:lstStyle/>
                    <a:p>
                      <a:r>
                        <a:rPr lang="en-US" dirty="0"/>
                        <a:t>Emergency Bypass Work on HI Bridge #5</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2"/>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90590136"/>
                  </a:ext>
                </a:extLst>
              </a:tr>
              <a:tr h="422325">
                <a:tc>
                  <a:txBody>
                    <a:bodyPr/>
                    <a:lstStyle/>
                    <a:p>
                      <a:r>
                        <a:rPr lang="en-US" dirty="0"/>
                        <a:t>Emergency Bypass HI Bridge Pipe on Bridge #6</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1552983398"/>
                  </a:ext>
                </a:extLst>
              </a:tr>
              <a:tr h="422325">
                <a:tc>
                  <a:txBody>
                    <a:bodyPr/>
                    <a:lstStyle/>
                    <a:p>
                      <a:r>
                        <a:rPr lang="en-US" dirty="0"/>
                        <a:t>Emergency Bypass HI Bridge North </a:t>
                      </a:r>
                      <a:r>
                        <a:rPr lang="en-US" dirty="0" err="1"/>
                        <a:t>Linestop</a:t>
                      </a:r>
                      <a:r>
                        <a:rPr lang="en-US" dirty="0"/>
                        <a:t> #7</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2"/>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4200431565"/>
                  </a:ext>
                </a:extLst>
              </a:tr>
              <a:tr h="422325">
                <a:tc>
                  <a:txBody>
                    <a:bodyPr/>
                    <a:lstStyle/>
                    <a:p>
                      <a:r>
                        <a:rPr lang="en-US" dirty="0"/>
                        <a:t>HI Bridge Sidewalk Closure (#5,6,7)</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1709101073"/>
                  </a:ext>
                </a:extLst>
              </a:tr>
              <a:tr h="422325">
                <a:tc>
                  <a:txBody>
                    <a:bodyPr/>
                    <a:lstStyle/>
                    <a:p>
                      <a:r>
                        <a:rPr lang="en-US" dirty="0"/>
                        <a:t>TECO Conduit Crossing at Whiting/Jefferson #8</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563150988"/>
                  </a:ext>
                </a:extLst>
              </a:tr>
            </a:tbl>
          </a:graphicData>
        </a:graphic>
      </p:graphicFrame>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398425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Subtitle 2">
            <a:extLst>
              <a:ext uri="{FF2B5EF4-FFF2-40B4-BE49-F238E27FC236}">
                <a16:creationId xmlns:a16="http://schemas.microsoft.com/office/drawing/2014/main" id="{BF150E45-EC8F-EC4B-AA88-903357570447}"/>
              </a:ext>
            </a:extLst>
          </p:cNvPr>
          <p:cNvSpPr txBox="1">
            <a:spLocks/>
          </p:cNvSpPr>
          <p:nvPr/>
        </p:nvSpPr>
        <p:spPr>
          <a:xfrm>
            <a:off x="728420" y="409040"/>
            <a:ext cx="10659438"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Project Schedule</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p:txBody>
      </p:sp>
      <p:pic>
        <p:nvPicPr>
          <p:cNvPr id="11" name="Picture 10">
            <a:extLst>
              <a:ext uri="{FF2B5EF4-FFF2-40B4-BE49-F238E27FC236}">
                <a16:creationId xmlns:a16="http://schemas.microsoft.com/office/drawing/2014/main" id="{8F775A80-AB5A-4D51-9ACA-20A3A7B29877}"/>
              </a:ext>
            </a:extLst>
          </p:cNvPr>
          <p:cNvPicPr>
            <a:picLocks noChangeAspect="1"/>
          </p:cNvPicPr>
          <p:nvPr/>
        </p:nvPicPr>
        <p:blipFill rotWithShape="1">
          <a:blip r:embed="rId4"/>
          <a:srcRect l="27952" r="32903" b="39663"/>
          <a:stretch/>
        </p:blipFill>
        <p:spPr>
          <a:xfrm>
            <a:off x="9353547" y="4017923"/>
            <a:ext cx="2617943" cy="2610998"/>
          </a:xfrm>
          <a:prstGeom prst="rect">
            <a:avLst/>
          </a:prstGeom>
        </p:spPr>
      </p:pic>
    </p:spTree>
    <p:extLst>
      <p:ext uri="{BB962C8B-B14F-4D97-AF65-F5344CB8AC3E}">
        <p14:creationId xmlns:p14="http://schemas.microsoft.com/office/powerpoint/2010/main" val="223908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graphicFrame>
        <p:nvGraphicFramePr>
          <p:cNvPr id="4" name="Table 3">
            <a:extLst>
              <a:ext uri="{FF2B5EF4-FFF2-40B4-BE49-F238E27FC236}">
                <a16:creationId xmlns:a16="http://schemas.microsoft.com/office/drawing/2014/main" id="{66F1ACCF-9DE6-49A4-A422-7944877840ED}"/>
              </a:ext>
            </a:extLst>
          </p:cNvPr>
          <p:cNvGraphicFramePr>
            <a:graphicFrameLocks noGrp="1"/>
          </p:cNvGraphicFramePr>
          <p:nvPr>
            <p:extLst>
              <p:ext uri="{D42A27DB-BD31-4B8C-83A1-F6EECF244321}">
                <p14:modId xmlns:p14="http://schemas.microsoft.com/office/powerpoint/2010/main" val="2417329122"/>
              </p:ext>
            </p:extLst>
          </p:nvPr>
        </p:nvGraphicFramePr>
        <p:xfrm>
          <a:off x="441019" y="1333364"/>
          <a:ext cx="11090729" cy="4565792"/>
        </p:xfrm>
        <a:graphic>
          <a:graphicData uri="http://schemas.openxmlformats.org/drawingml/2006/table">
            <a:tbl>
              <a:tblPr firstRow="1" bandRow="1">
                <a:tableStyleId>{5C22544A-7EE6-4342-B048-85BDC9FD1C3A}</a:tableStyleId>
              </a:tblPr>
              <a:tblGrid>
                <a:gridCol w="4634049">
                  <a:extLst>
                    <a:ext uri="{9D8B030D-6E8A-4147-A177-3AD203B41FA5}">
                      <a16:colId xmlns:a16="http://schemas.microsoft.com/office/drawing/2014/main" val="22606208"/>
                    </a:ext>
                  </a:extLst>
                </a:gridCol>
                <a:gridCol w="208280">
                  <a:extLst>
                    <a:ext uri="{9D8B030D-6E8A-4147-A177-3AD203B41FA5}">
                      <a16:colId xmlns:a16="http://schemas.microsoft.com/office/drawing/2014/main" val="1072153587"/>
                    </a:ext>
                  </a:extLst>
                </a:gridCol>
                <a:gridCol w="208280">
                  <a:extLst>
                    <a:ext uri="{9D8B030D-6E8A-4147-A177-3AD203B41FA5}">
                      <a16:colId xmlns:a16="http://schemas.microsoft.com/office/drawing/2014/main" val="3101873262"/>
                    </a:ext>
                  </a:extLst>
                </a:gridCol>
                <a:gridCol w="208280">
                  <a:extLst>
                    <a:ext uri="{9D8B030D-6E8A-4147-A177-3AD203B41FA5}">
                      <a16:colId xmlns:a16="http://schemas.microsoft.com/office/drawing/2014/main" val="2101895615"/>
                    </a:ext>
                  </a:extLst>
                </a:gridCol>
                <a:gridCol w="208280">
                  <a:extLst>
                    <a:ext uri="{9D8B030D-6E8A-4147-A177-3AD203B41FA5}">
                      <a16:colId xmlns:a16="http://schemas.microsoft.com/office/drawing/2014/main" val="2524305458"/>
                    </a:ext>
                  </a:extLst>
                </a:gridCol>
                <a:gridCol w="208280">
                  <a:extLst>
                    <a:ext uri="{9D8B030D-6E8A-4147-A177-3AD203B41FA5}">
                      <a16:colId xmlns:a16="http://schemas.microsoft.com/office/drawing/2014/main" val="2690362035"/>
                    </a:ext>
                  </a:extLst>
                </a:gridCol>
                <a:gridCol w="208280">
                  <a:extLst>
                    <a:ext uri="{9D8B030D-6E8A-4147-A177-3AD203B41FA5}">
                      <a16:colId xmlns:a16="http://schemas.microsoft.com/office/drawing/2014/main" val="379359904"/>
                    </a:ext>
                  </a:extLst>
                </a:gridCol>
                <a:gridCol w="208280">
                  <a:extLst>
                    <a:ext uri="{9D8B030D-6E8A-4147-A177-3AD203B41FA5}">
                      <a16:colId xmlns:a16="http://schemas.microsoft.com/office/drawing/2014/main" val="4079614312"/>
                    </a:ext>
                  </a:extLst>
                </a:gridCol>
                <a:gridCol w="208280">
                  <a:extLst>
                    <a:ext uri="{9D8B030D-6E8A-4147-A177-3AD203B41FA5}">
                      <a16:colId xmlns:a16="http://schemas.microsoft.com/office/drawing/2014/main" val="3816305144"/>
                    </a:ext>
                  </a:extLst>
                </a:gridCol>
                <a:gridCol w="208280">
                  <a:extLst>
                    <a:ext uri="{9D8B030D-6E8A-4147-A177-3AD203B41FA5}">
                      <a16:colId xmlns:a16="http://schemas.microsoft.com/office/drawing/2014/main" val="1212226872"/>
                    </a:ext>
                  </a:extLst>
                </a:gridCol>
                <a:gridCol w="208280">
                  <a:extLst>
                    <a:ext uri="{9D8B030D-6E8A-4147-A177-3AD203B41FA5}">
                      <a16:colId xmlns:a16="http://schemas.microsoft.com/office/drawing/2014/main" val="3008528830"/>
                    </a:ext>
                  </a:extLst>
                </a:gridCol>
                <a:gridCol w="208280">
                  <a:extLst>
                    <a:ext uri="{9D8B030D-6E8A-4147-A177-3AD203B41FA5}">
                      <a16:colId xmlns:a16="http://schemas.microsoft.com/office/drawing/2014/main" val="3938958787"/>
                    </a:ext>
                  </a:extLst>
                </a:gridCol>
                <a:gridCol w="208280">
                  <a:extLst>
                    <a:ext uri="{9D8B030D-6E8A-4147-A177-3AD203B41FA5}">
                      <a16:colId xmlns:a16="http://schemas.microsoft.com/office/drawing/2014/main" val="1290038545"/>
                    </a:ext>
                  </a:extLst>
                </a:gridCol>
                <a:gridCol w="208280">
                  <a:extLst>
                    <a:ext uri="{9D8B030D-6E8A-4147-A177-3AD203B41FA5}">
                      <a16:colId xmlns:a16="http://schemas.microsoft.com/office/drawing/2014/main" val="3288159948"/>
                    </a:ext>
                  </a:extLst>
                </a:gridCol>
                <a:gridCol w="208280">
                  <a:extLst>
                    <a:ext uri="{9D8B030D-6E8A-4147-A177-3AD203B41FA5}">
                      <a16:colId xmlns:a16="http://schemas.microsoft.com/office/drawing/2014/main" val="2925808796"/>
                    </a:ext>
                  </a:extLst>
                </a:gridCol>
                <a:gridCol w="208280">
                  <a:extLst>
                    <a:ext uri="{9D8B030D-6E8A-4147-A177-3AD203B41FA5}">
                      <a16:colId xmlns:a16="http://schemas.microsoft.com/office/drawing/2014/main" val="546448653"/>
                    </a:ext>
                  </a:extLst>
                </a:gridCol>
                <a:gridCol w="208280">
                  <a:extLst>
                    <a:ext uri="{9D8B030D-6E8A-4147-A177-3AD203B41FA5}">
                      <a16:colId xmlns:a16="http://schemas.microsoft.com/office/drawing/2014/main" val="3104203342"/>
                    </a:ext>
                  </a:extLst>
                </a:gridCol>
                <a:gridCol w="208280">
                  <a:extLst>
                    <a:ext uri="{9D8B030D-6E8A-4147-A177-3AD203B41FA5}">
                      <a16:colId xmlns:a16="http://schemas.microsoft.com/office/drawing/2014/main" val="1596796885"/>
                    </a:ext>
                  </a:extLst>
                </a:gridCol>
                <a:gridCol w="208280">
                  <a:extLst>
                    <a:ext uri="{9D8B030D-6E8A-4147-A177-3AD203B41FA5}">
                      <a16:colId xmlns:a16="http://schemas.microsoft.com/office/drawing/2014/main" val="2308389943"/>
                    </a:ext>
                  </a:extLst>
                </a:gridCol>
                <a:gridCol w="208280">
                  <a:extLst>
                    <a:ext uri="{9D8B030D-6E8A-4147-A177-3AD203B41FA5}">
                      <a16:colId xmlns:a16="http://schemas.microsoft.com/office/drawing/2014/main" val="3057221057"/>
                    </a:ext>
                  </a:extLst>
                </a:gridCol>
                <a:gridCol w="208280">
                  <a:extLst>
                    <a:ext uri="{9D8B030D-6E8A-4147-A177-3AD203B41FA5}">
                      <a16:colId xmlns:a16="http://schemas.microsoft.com/office/drawing/2014/main" val="1508563591"/>
                    </a:ext>
                  </a:extLst>
                </a:gridCol>
                <a:gridCol w="208280">
                  <a:extLst>
                    <a:ext uri="{9D8B030D-6E8A-4147-A177-3AD203B41FA5}">
                      <a16:colId xmlns:a16="http://schemas.microsoft.com/office/drawing/2014/main" val="4191056092"/>
                    </a:ext>
                  </a:extLst>
                </a:gridCol>
                <a:gridCol w="208280">
                  <a:extLst>
                    <a:ext uri="{9D8B030D-6E8A-4147-A177-3AD203B41FA5}">
                      <a16:colId xmlns:a16="http://schemas.microsoft.com/office/drawing/2014/main" val="361000133"/>
                    </a:ext>
                  </a:extLst>
                </a:gridCol>
                <a:gridCol w="208280">
                  <a:extLst>
                    <a:ext uri="{9D8B030D-6E8A-4147-A177-3AD203B41FA5}">
                      <a16:colId xmlns:a16="http://schemas.microsoft.com/office/drawing/2014/main" val="1464932180"/>
                    </a:ext>
                  </a:extLst>
                </a:gridCol>
                <a:gridCol w="208280">
                  <a:extLst>
                    <a:ext uri="{9D8B030D-6E8A-4147-A177-3AD203B41FA5}">
                      <a16:colId xmlns:a16="http://schemas.microsoft.com/office/drawing/2014/main" val="1581886904"/>
                    </a:ext>
                  </a:extLst>
                </a:gridCol>
                <a:gridCol w="208280">
                  <a:extLst>
                    <a:ext uri="{9D8B030D-6E8A-4147-A177-3AD203B41FA5}">
                      <a16:colId xmlns:a16="http://schemas.microsoft.com/office/drawing/2014/main" val="3049550647"/>
                    </a:ext>
                  </a:extLst>
                </a:gridCol>
                <a:gridCol w="208280">
                  <a:extLst>
                    <a:ext uri="{9D8B030D-6E8A-4147-A177-3AD203B41FA5}">
                      <a16:colId xmlns:a16="http://schemas.microsoft.com/office/drawing/2014/main" val="3487589639"/>
                    </a:ext>
                  </a:extLst>
                </a:gridCol>
                <a:gridCol w="208280">
                  <a:extLst>
                    <a:ext uri="{9D8B030D-6E8A-4147-A177-3AD203B41FA5}">
                      <a16:colId xmlns:a16="http://schemas.microsoft.com/office/drawing/2014/main" val="1970660532"/>
                    </a:ext>
                  </a:extLst>
                </a:gridCol>
                <a:gridCol w="208280">
                  <a:extLst>
                    <a:ext uri="{9D8B030D-6E8A-4147-A177-3AD203B41FA5}">
                      <a16:colId xmlns:a16="http://schemas.microsoft.com/office/drawing/2014/main" val="3470840076"/>
                    </a:ext>
                  </a:extLst>
                </a:gridCol>
                <a:gridCol w="208280">
                  <a:extLst>
                    <a:ext uri="{9D8B030D-6E8A-4147-A177-3AD203B41FA5}">
                      <a16:colId xmlns:a16="http://schemas.microsoft.com/office/drawing/2014/main" val="1327230829"/>
                    </a:ext>
                  </a:extLst>
                </a:gridCol>
                <a:gridCol w="208280">
                  <a:extLst>
                    <a:ext uri="{9D8B030D-6E8A-4147-A177-3AD203B41FA5}">
                      <a16:colId xmlns:a16="http://schemas.microsoft.com/office/drawing/2014/main" val="2622853704"/>
                    </a:ext>
                  </a:extLst>
                </a:gridCol>
                <a:gridCol w="208280">
                  <a:extLst>
                    <a:ext uri="{9D8B030D-6E8A-4147-A177-3AD203B41FA5}">
                      <a16:colId xmlns:a16="http://schemas.microsoft.com/office/drawing/2014/main" val="955944397"/>
                    </a:ext>
                  </a:extLst>
                </a:gridCol>
              </a:tblGrid>
              <a:tr h="430360">
                <a:tc rowSpan="3">
                  <a:txBody>
                    <a:bodyPr/>
                    <a:lstStyle/>
                    <a:p>
                      <a:pPr algn="ctr"/>
                      <a:r>
                        <a:rPr lang="en-US" sz="2400" dirty="0"/>
                        <a:t>DESCRIPTION</a:t>
                      </a:r>
                    </a:p>
                  </a:txBody>
                  <a:tcPr anchor="ctr"/>
                </a:tc>
                <a:tc gridSpan="31">
                  <a:txBody>
                    <a:bodyPr/>
                    <a:lstStyle/>
                    <a:p>
                      <a:pPr algn="ctr"/>
                      <a:r>
                        <a:rPr lang="en-US" sz="2400" dirty="0"/>
                        <a:t>2020</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extLst>
                  <a:ext uri="{0D108BD9-81ED-4DB2-BD59-A6C34878D82A}">
                    <a16:rowId xmlns:a16="http://schemas.microsoft.com/office/drawing/2014/main" val="3389475553"/>
                  </a:ext>
                </a:extLst>
              </a:tr>
              <a:tr h="315597">
                <a:tc vMerge="1">
                  <a:txBody>
                    <a:bodyPr/>
                    <a:lstStyle/>
                    <a:p>
                      <a:endParaRPr lang="en-US" sz="800" dirty="0"/>
                    </a:p>
                  </a:txBody>
                  <a:tcPr/>
                </a:tc>
                <a:tc gridSpan="5">
                  <a:txBody>
                    <a:bodyPr/>
                    <a:lstStyle/>
                    <a:p>
                      <a:pPr algn="ctr"/>
                      <a:r>
                        <a:rPr lang="en-US" sz="1600" b="1" dirty="0"/>
                        <a:t>OCT</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NOV</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DEC</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5">
                  <a:txBody>
                    <a:bodyPr/>
                    <a:lstStyle/>
                    <a:p>
                      <a:pPr algn="ctr"/>
                      <a:r>
                        <a:rPr lang="en-US" sz="1600" b="1" dirty="0"/>
                        <a:t>JAN</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FEB</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5">
                  <a:txBody>
                    <a:bodyPr/>
                    <a:lstStyle/>
                    <a:p>
                      <a:pPr algn="ctr"/>
                      <a:r>
                        <a:rPr lang="en-US" sz="1600" b="1" dirty="0"/>
                        <a:t>MARCH</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tc gridSpan="4">
                  <a:txBody>
                    <a:bodyPr/>
                    <a:lstStyle/>
                    <a:p>
                      <a:pPr algn="ctr"/>
                      <a:r>
                        <a:rPr lang="en-US" sz="1600" b="1" dirty="0"/>
                        <a:t>APRIL</a:t>
                      </a:r>
                    </a:p>
                  </a:txBody>
                  <a:tcPr/>
                </a:tc>
                <a:tc hMerge="1">
                  <a:txBody>
                    <a:bodyPr/>
                    <a:lstStyle/>
                    <a:p>
                      <a:endParaRPr lang="en-US" sz="800" dirty="0"/>
                    </a:p>
                  </a:txBody>
                  <a:tcPr/>
                </a:tc>
                <a:tc hMerge="1">
                  <a:txBody>
                    <a:bodyPr/>
                    <a:lstStyle/>
                    <a:p>
                      <a:endParaRPr lang="en-US" sz="800" dirty="0"/>
                    </a:p>
                  </a:txBody>
                  <a:tcPr/>
                </a:tc>
                <a:tc hMerge="1">
                  <a:txBody>
                    <a:bodyPr/>
                    <a:lstStyle/>
                    <a:p>
                      <a:endParaRPr lang="en-US" sz="800" dirty="0"/>
                    </a:p>
                  </a:txBody>
                  <a:tcPr/>
                </a:tc>
                <a:extLst>
                  <a:ext uri="{0D108BD9-81ED-4DB2-BD59-A6C34878D82A}">
                    <a16:rowId xmlns:a16="http://schemas.microsoft.com/office/drawing/2014/main" val="3353053623"/>
                  </a:ext>
                </a:extLst>
              </a:tr>
              <a:tr h="315597">
                <a:tc vMerge="1">
                  <a:txBody>
                    <a:bodyPr/>
                    <a:lstStyle/>
                    <a:p>
                      <a:endParaRPr lang="en-US" sz="800" dirty="0"/>
                    </a:p>
                  </a:txBody>
                  <a:tcPr/>
                </a:tc>
                <a:tc>
                  <a:txBody>
                    <a:bodyPr/>
                    <a:lstStyle/>
                    <a:p>
                      <a:r>
                        <a:rPr lang="en-US" sz="800" dirty="0"/>
                        <a:t>30</a:t>
                      </a:r>
                    </a:p>
                  </a:txBody>
                  <a:tcPr/>
                </a:tc>
                <a:tc>
                  <a:txBody>
                    <a:bodyPr/>
                    <a:lstStyle/>
                    <a:p>
                      <a:r>
                        <a:rPr lang="en-US" sz="800" dirty="0"/>
                        <a:t>07</a:t>
                      </a:r>
                    </a:p>
                  </a:txBody>
                  <a:tcPr/>
                </a:tc>
                <a:tc>
                  <a:txBody>
                    <a:bodyPr/>
                    <a:lstStyle/>
                    <a:p>
                      <a:r>
                        <a:rPr lang="en-US" sz="800" dirty="0"/>
                        <a:t>14</a:t>
                      </a:r>
                    </a:p>
                  </a:txBody>
                  <a:tcPr/>
                </a:tc>
                <a:tc>
                  <a:txBody>
                    <a:bodyPr/>
                    <a:lstStyle/>
                    <a:p>
                      <a:r>
                        <a:rPr lang="en-US" sz="800" dirty="0"/>
                        <a:t>21</a:t>
                      </a:r>
                    </a:p>
                  </a:txBody>
                  <a:tcPr/>
                </a:tc>
                <a:tc>
                  <a:txBody>
                    <a:bodyPr/>
                    <a:lstStyle/>
                    <a:p>
                      <a:r>
                        <a:rPr lang="en-US" sz="800" dirty="0"/>
                        <a:t>28</a:t>
                      </a:r>
                    </a:p>
                  </a:txBody>
                  <a:tcPr/>
                </a:tc>
                <a:tc>
                  <a:txBody>
                    <a:bodyPr/>
                    <a:lstStyle/>
                    <a:p>
                      <a:r>
                        <a:rPr lang="en-US" sz="800" dirty="0"/>
                        <a:t>04</a:t>
                      </a:r>
                    </a:p>
                  </a:txBody>
                  <a:tcPr/>
                </a:tc>
                <a:tc>
                  <a:txBody>
                    <a:bodyPr/>
                    <a:lstStyle/>
                    <a:p>
                      <a:r>
                        <a:rPr lang="en-US" sz="800" dirty="0"/>
                        <a:t>11</a:t>
                      </a:r>
                    </a:p>
                  </a:txBody>
                  <a:tcPr/>
                </a:tc>
                <a:tc>
                  <a:txBody>
                    <a:bodyPr/>
                    <a:lstStyle/>
                    <a:p>
                      <a:r>
                        <a:rPr lang="en-US" sz="800" dirty="0"/>
                        <a:t>18</a:t>
                      </a:r>
                    </a:p>
                  </a:txBody>
                  <a:tcPr/>
                </a:tc>
                <a:tc>
                  <a:txBody>
                    <a:bodyPr/>
                    <a:lstStyle/>
                    <a:p>
                      <a:r>
                        <a:rPr lang="en-US" sz="800" dirty="0"/>
                        <a:t>25</a:t>
                      </a:r>
                    </a:p>
                  </a:txBody>
                  <a:tcPr/>
                </a:tc>
                <a:tc>
                  <a:txBody>
                    <a:bodyPr/>
                    <a:lstStyle/>
                    <a:p>
                      <a:r>
                        <a:rPr lang="en-US" sz="800" dirty="0"/>
                        <a:t>02</a:t>
                      </a:r>
                    </a:p>
                  </a:txBody>
                  <a:tcPr/>
                </a:tc>
                <a:tc>
                  <a:txBody>
                    <a:bodyPr/>
                    <a:lstStyle/>
                    <a:p>
                      <a:r>
                        <a:rPr lang="en-US" sz="800" dirty="0"/>
                        <a:t>09</a:t>
                      </a:r>
                    </a:p>
                  </a:txBody>
                  <a:tcPr/>
                </a:tc>
                <a:tc>
                  <a:txBody>
                    <a:bodyPr/>
                    <a:lstStyle/>
                    <a:p>
                      <a:r>
                        <a:rPr lang="en-US" sz="800" dirty="0"/>
                        <a:t>16</a:t>
                      </a:r>
                    </a:p>
                  </a:txBody>
                  <a:tcPr/>
                </a:tc>
                <a:tc>
                  <a:txBody>
                    <a:bodyPr/>
                    <a:lstStyle/>
                    <a:p>
                      <a:r>
                        <a:rPr lang="en-US" sz="800" dirty="0"/>
                        <a:t>23</a:t>
                      </a:r>
                    </a:p>
                  </a:txBody>
                  <a:tcPr/>
                </a:tc>
                <a:tc>
                  <a:txBody>
                    <a:bodyPr/>
                    <a:lstStyle/>
                    <a:p>
                      <a:r>
                        <a:rPr lang="en-US" sz="800" dirty="0"/>
                        <a:t>30</a:t>
                      </a:r>
                    </a:p>
                  </a:txBody>
                  <a:tcPr/>
                </a:tc>
                <a:tc>
                  <a:txBody>
                    <a:bodyPr/>
                    <a:lstStyle/>
                    <a:p>
                      <a:r>
                        <a:rPr lang="en-US" sz="800" dirty="0"/>
                        <a:t>06</a:t>
                      </a:r>
                    </a:p>
                  </a:txBody>
                  <a:tcPr/>
                </a:tc>
                <a:tc>
                  <a:txBody>
                    <a:bodyPr/>
                    <a:lstStyle/>
                    <a:p>
                      <a:r>
                        <a:rPr lang="en-US" sz="800" dirty="0"/>
                        <a:t>13</a:t>
                      </a:r>
                    </a:p>
                  </a:txBody>
                  <a:tcPr/>
                </a:tc>
                <a:tc>
                  <a:txBody>
                    <a:bodyPr/>
                    <a:lstStyle/>
                    <a:p>
                      <a:r>
                        <a:rPr lang="en-US" sz="800" dirty="0"/>
                        <a:t>20</a:t>
                      </a:r>
                    </a:p>
                  </a:txBody>
                  <a:tcPr/>
                </a:tc>
                <a:tc>
                  <a:txBody>
                    <a:bodyPr/>
                    <a:lstStyle/>
                    <a:p>
                      <a:r>
                        <a:rPr lang="en-US" sz="800" dirty="0"/>
                        <a:t>27</a:t>
                      </a:r>
                    </a:p>
                  </a:txBody>
                  <a:tcPr/>
                </a:tc>
                <a:tc>
                  <a:txBody>
                    <a:bodyPr/>
                    <a:lstStyle/>
                    <a:p>
                      <a:r>
                        <a:rPr lang="en-US" sz="800" dirty="0"/>
                        <a:t>03</a:t>
                      </a:r>
                    </a:p>
                  </a:txBody>
                  <a:tcPr/>
                </a:tc>
                <a:tc>
                  <a:txBody>
                    <a:bodyPr/>
                    <a:lstStyle/>
                    <a:p>
                      <a:r>
                        <a:rPr lang="en-US" sz="800" dirty="0"/>
                        <a:t>10</a:t>
                      </a:r>
                    </a:p>
                  </a:txBody>
                  <a:tcPr/>
                </a:tc>
                <a:tc>
                  <a:txBody>
                    <a:bodyPr/>
                    <a:lstStyle/>
                    <a:p>
                      <a:r>
                        <a:rPr lang="en-US" sz="800" dirty="0"/>
                        <a:t>17</a:t>
                      </a:r>
                    </a:p>
                  </a:txBody>
                  <a:tcPr/>
                </a:tc>
                <a:tc>
                  <a:txBody>
                    <a:bodyPr/>
                    <a:lstStyle/>
                    <a:p>
                      <a:r>
                        <a:rPr lang="en-US" sz="800" dirty="0"/>
                        <a:t>24</a:t>
                      </a:r>
                    </a:p>
                  </a:txBody>
                  <a:tcPr/>
                </a:tc>
                <a:tc>
                  <a:txBody>
                    <a:bodyPr/>
                    <a:lstStyle/>
                    <a:p>
                      <a:r>
                        <a:rPr lang="en-US" sz="800" dirty="0"/>
                        <a:t>02</a:t>
                      </a:r>
                    </a:p>
                  </a:txBody>
                  <a:tcPr/>
                </a:tc>
                <a:tc>
                  <a:txBody>
                    <a:bodyPr/>
                    <a:lstStyle/>
                    <a:p>
                      <a:r>
                        <a:rPr lang="en-US" sz="800" dirty="0"/>
                        <a:t>09</a:t>
                      </a:r>
                    </a:p>
                  </a:txBody>
                  <a:tcPr/>
                </a:tc>
                <a:tc>
                  <a:txBody>
                    <a:bodyPr/>
                    <a:lstStyle/>
                    <a:p>
                      <a:r>
                        <a:rPr lang="en-US" sz="800" dirty="0"/>
                        <a:t>16</a:t>
                      </a:r>
                    </a:p>
                  </a:txBody>
                  <a:tcPr/>
                </a:tc>
                <a:tc>
                  <a:txBody>
                    <a:bodyPr/>
                    <a:lstStyle/>
                    <a:p>
                      <a:r>
                        <a:rPr lang="en-US" sz="800" dirty="0"/>
                        <a:t>23</a:t>
                      </a:r>
                    </a:p>
                  </a:txBody>
                  <a:tcPr/>
                </a:tc>
                <a:tc>
                  <a:txBody>
                    <a:bodyPr/>
                    <a:lstStyle/>
                    <a:p>
                      <a:r>
                        <a:rPr lang="en-US" sz="800" dirty="0"/>
                        <a:t>30</a:t>
                      </a:r>
                    </a:p>
                  </a:txBody>
                  <a:tcPr/>
                </a:tc>
                <a:tc>
                  <a:txBody>
                    <a:bodyPr/>
                    <a:lstStyle/>
                    <a:p>
                      <a:r>
                        <a:rPr lang="en-US" sz="800" dirty="0"/>
                        <a:t>06</a:t>
                      </a:r>
                    </a:p>
                  </a:txBody>
                  <a:tcPr/>
                </a:tc>
                <a:tc>
                  <a:txBody>
                    <a:bodyPr/>
                    <a:lstStyle/>
                    <a:p>
                      <a:r>
                        <a:rPr lang="en-US" sz="800" dirty="0"/>
                        <a:t>13</a:t>
                      </a:r>
                    </a:p>
                  </a:txBody>
                  <a:tcPr/>
                </a:tc>
                <a:tc>
                  <a:txBody>
                    <a:bodyPr/>
                    <a:lstStyle/>
                    <a:p>
                      <a:r>
                        <a:rPr lang="en-US" sz="800" dirty="0"/>
                        <a:t>20</a:t>
                      </a:r>
                    </a:p>
                  </a:txBody>
                  <a:tcPr/>
                </a:tc>
                <a:tc>
                  <a:txBody>
                    <a:bodyPr/>
                    <a:lstStyle/>
                    <a:p>
                      <a:r>
                        <a:rPr lang="en-US" sz="800" dirty="0"/>
                        <a:t>27</a:t>
                      </a:r>
                    </a:p>
                  </a:txBody>
                  <a:tcPr/>
                </a:tc>
                <a:extLst>
                  <a:ext uri="{0D108BD9-81ED-4DB2-BD59-A6C34878D82A}">
                    <a16:rowId xmlns:a16="http://schemas.microsoft.com/office/drawing/2014/main" val="3304082324"/>
                  </a:ext>
                </a:extLst>
              </a:tr>
              <a:tr h="429754">
                <a:tc>
                  <a:txBody>
                    <a:bodyPr/>
                    <a:lstStyle/>
                    <a:p>
                      <a:r>
                        <a:rPr lang="en-US" dirty="0"/>
                        <a:t>Force Main on Old Water Street #1</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highlight>
                          <a:srgbClr val="FF0000"/>
                        </a:highlight>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973500278"/>
                  </a:ext>
                </a:extLst>
              </a:tr>
              <a:tr h="429754">
                <a:tc>
                  <a:txBody>
                    <a:bodyPr/>
                    <a:lstStyle/>
                    <a:p>
                      <a:r>
                        <a:rPr lang="en-US" dirty="0"/>
                        <a:t>TECO Conduit on Beneficial Relocation #2</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528303949"/>
                  </a:ext>
                </a:extLst>
              </a:tr>
              <a:tr h="429754">
                <a:tc>
                  <a:txBody>
                    <a:bodyPr/>
                    <a:lstStyle/>
                    <a:p>
                      <a:r>
                        <a:rPr lang="en-US" dirty="0"/>
                        <a:t>Old Water Improvements at Franklin Street #3</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2826674228"/>
                  </a:ext>
                </a:extLst>
              </a:tr>
              <a:tr h="429754">
                <a:tc>
                  <a:txBody>
                    <a:bodyPr/>
                    <a:lstStyle/>
                    <a:p>
                      <a:r>
                        <a:rPr lang="en-US" dirty="0"/>
                        <a:t>12” Force Main Relocation on Knights Run #4</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dirty="0"/>
                    </a:p>
                  </a:txBody>
                  <a:tcPr>
                    <a:solidFill>
                      <a:schemeClr val="accent2"/>
                    </a:solidFill>
                  </a:tcPr>
                </a:tc>
                <a:extLst>
                  <a:ext uri="{0D108BD9-81ED-4DB2-BD59-A6C34878D82A}">
                    <a16:rowId xmlns:a16="http://schemas.microsoft.com/office/drawing/2014/main" val="36811351"/>
                  </a:ext>
                </a:extLst>
              </a:tr>
              <a:tr h="429754">
                <a:tc>
                  <a:txBody>
                    <a:bodyPr/>
                    <a:lstStyle/>
                    <a:p>
                      <a:r>
                        <a:rPr lang="en-US" dirty="0"/>
                        <a:t>Emergency Bypass Work on HI Bridge #5</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2290590136"/>
                  </a:ext>
                </a:extLst>
              </a:tr>
              <a:tr h="429754">
                <a:tc>
                  <a:txBody>
                    <a:bodyPr/>
                    <a:lstStyle/>
                    <a:p>
                      <a:r>
                        <a:rPr lang="en-US" dirty="0"/>
                        <a:t>Emergency Bypass HI Bridge Pipe on Bridge #6</a:t>
                      </a:r>
                    </a:p>
                  </a:txBody>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1552983398"/>
                  </a:ext>
                </a:extLst>
              </a:tr>
              <a:tr h="429754">
                <a:tc>
                  <a:txBody>
                    <a:bodyPr/>
                    <a:lstStyle/>
                    <a:p>
                      <a:r>
                        <a:rPr lang="en-US" dirty="0"/>
                        <a:t>Emergency Bypass HI Bridge North </a:t>
                      </a:r>
                      <a:r>
                        <a:rPr lang="en-US" dirty="0" err="1"/>
                        <a:t>Linestop</a:t>
                      </a:r>
                      <a:r>
                        <a:rPr lang="en-US" dirty="0"/>
                        <a:t> #7</a:t>
                      </a:r>
                    </a:p>
                  </a:txBody>
                  <a:tcPr/>
                </a:tc>
                <a:tc>
                  <a:txBody>
                    <a:bodyPr/>
                    <a:lstStyle/>
                    <a:p>
                      <a:endParaRPr lang="en-US" dirty="0">
                        <a:solidFill>
                          <a:schemeClr val="accent1"/>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4200431565"/>
                  </a:ext>
                </a:extLst>
              </a:tr>
              <a:tr h="429754">
                <a:tc>
                  <a:txBody>
                    <a:bodyPr/>
                    <a:lstStyle/>
                    <a:p>
                      <a:r>
                        <a:rPr lang="en-US" dirty="0"/>
                        <a:t>TECO Conduit Crossing at Whiting/Jefferson #8</a:t>
                      </a:r>
                    </a:p>
                  </a:txBody>
                  <a:tcPr/>
                </a:tc>
                <a:tc>
                  <a:txBody>
                    <a:bodyPr/>
                    <a:lstStyle/>
                    <a:p>
                      <a:endParaRPr lang="en-US" dirty="0">
                        <a:solidFill>
                          <a:schemeClr val="accent1"/>
                        </a:solidFill>
                      </a:endParaRPr>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extLst>
                  <a:ext uri="{0D108BD9-81ED-4DB2-BD59-A6C34878D82A}">
                    <a16:rowId xmlns:a16="http://schemas.microsoft.com/office/drawing/2014/main" val="1563150988"/>
                  </a:ext>
                </a:extLst>
              </a:tr>
            </a:tbl>
          </a:graphicData>
        </a:graphic>
      </p:graphicFrame>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398425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Subtitle 2">
            <a:extLst>
              <a:ext uri="{FF2B5EF4-FFF2-40B4-BE49-F238E27FC236}">
                <a16:creationId xmlns:a16="http://schemas.microsoft.com/office/drawing/2014/main" id="{BF150E45-EC8F-EC4B-AA88-903357570447}"/>
              </a:ext>
            </a:extLst>
          </p:cNvPr>
          <p:cNvSpPr txBox="1">
            <a:spLocks/>
          </p:cNvSpPr>
          <p:nvPr/>
        </p:nvSpPr>
        <p:spPr>
          <a:xfrm>
            <a:off x="728420" y="409040"/>
            <a:ext cx="10659438"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Project Schedule</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p:txBody>
      </p:sp>
      <p:pic>
        <p:nvPicPr>
          <p:cNvPr id="11" name="Picture 10">
            <a:extLst>
              <a:ext uri="{FF2B5EF4-FFF2-40B4-BE49-F238E27FC236}">
                <a16:creationId xmlns:a16="http://schemas.microsoft.com/office/drawing/2014/main" id="{8F775A80-AB5A-4D51-9ACA-20A3A7B29877}"/>
              </a:ext>
            </a:extLst>
          </p:cNvPr>
          <p:cNvPicPr>
            <a:picLocks noChangeAspect="1"/>
          </p:cNvPicPr>
          <p:nvPr/>
        </p:nvPicPr>
        <p:blipFill rotWithShape="1">
          <a:blip r:embed="rId4"/>
          <a:srcRect l="27952" r="32903" b="39663"/>
          <a:stretch/>
        </p:blipFill>
        <p:spPr>
          <a:xfrm>
            <a:off x="5229542" y="3926264"/>
            <a:ext cx="2617943" cy="2610998"/>
          </a:xfrm>
          <a:prstGeom prst="rect">
            <a:avLst/>
          </a:prstGeom>
        </p:spPr>
      </p:pic>
    </p:spTree>
    <p:extLst>
      <p:ext uri="{BB962C8B-B14F-4D97-AF65-F5344CB8AC3E}">
        <p14:creationId xmlns:p14="http://schemas.microsoft.com/office/powerpoint/2010/main" val="335562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8767272"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Subtitle 2">
            <a:extLst>
              <a:ext uri="{FF2B5EF4-FFF2-40B4-BE49-F238E27FC236}">
                <a16:creationId xmlns:a16="http://schemas.microsoft.com/office/drawing/2014/main" id="{BF150E45-EC8F-EC4B-AA88-903357570447}"/>
              </a:ext>
            </a:extLst>
          </p:cNvPr>
          <p:cNvSpPr txBox="1">
            <a:spLocks/>
          </p:cNvSpPr>
          <p:nvPr/>
        </p:nvSpPr>
        <p:spPr>
          <a:xfrm>
            <a:off x="728420" y="409040"/>
            <a:ext cx="10659438"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Pedestrian Crosswalk Enhancements</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p:txBody>
      </p:sp>
      <p:pic>
        <p:nvPicPr>
          <p:cNvPr id="2" name="Picture 1">
            <a:extLst>
              <a:ext uri="{FF2B5EF4-FFF2-40B4-BE49-F238E27FC236}">
                <a16:creationId xmlns:a16="http://schemas.microsoft.com/office/drawing/2014/main" id="{C4332134-1493-4372-A5F3-B69EA34C8BD5}"/>
              </a:ext>
            </a:extLst>
          </p:cNvPr>
          <p:cNvPicPr>
            <a:picLocks noChangeAspect="1"/>
          </p:cNvPicPr>
          <p:nvPr/>
        </p:nvPicPr>
        <p:blipFill rotWithShape="1">
          <a:blip r:embed="rId4"/>
          <a:srcRect l="5077" t="13179" r="60423" b="5179"/>
          <a:stretch/>
        </p:blipFill>
        <p:spPr>
          <a:xfrm>
            <a:off x="2136605" y="1316414"/>
            <a:ext cx="7918789" cy="5270365"/>
          </a:xfrm>
          <a:prstGeom prst="rect">
            <a:avLst/>
          </a:prstGeom>
        </p:spPr>
      </p:pic>
    </p:spTree>
    <p:extLst>
      <p:ext uri="{BB962C8B-B14F-4D97-AF65-F5344CB8AC3E}">
        <p14:creationId xmlns:p14="http://schemas.microsoft.com/office/powerpoint/2010/main" val="62983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6136614"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Subtitle 2">
            <a:extLst>
              <a:ext uri="{FF2B5EF4-FFF2-40B4-BE49-F238E27FC236}">
                <a16:creationId xmlns:a16="http://schemas.microsoft.com/office/drawing/2014/main" id="{BF150E45-EC8F-EC4B-AA88-903357570447}"/>
              </a:ext>
            </a:extLst>
          </p:cNvPr>
          <p:cNvSpPr txBox="1">
            <a:spLocks/>
          </p:cNvSpPr>
          <p:nvPr/>
        </p:nvSpPr>
        <p:spPr>
          <a:xfrm>
            <a:off x="728420" y="409040"/>
            <a:ext cx="10659438"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Harbour Island Force Main</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p:txBody>
      </p: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6398747" cy="4909036"/>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Preferred 48”/54” Force Main Route</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Received easement approval from Port Tampa Bay </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Still awaiting easement approval: </a:t>
            </a:r>
          </a:p>
          <a:p>
            <a:pPr marL="914400" lvl="1"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Hendry and Glover properties are agreeable to the easements and  appraisals are in the process of being performed</a:t>
            </a:r>
          </a:p>
          <a:p>
            <a:pPr marL="914400" lvl="1"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Easement across </a:t>
            </a:r>
            <a:r>
              <a:rPr lang="en-US" sz="2400" dirty="0" err="1">
                <a:solidFill>
                  <a:schemeClr val="bg1"/>
                </a:solidFill>
                <a:cs typeface="Arial" panose="020B0604020202020204" pitchFamily="34" charset="0"/>
              </a:rPr>
              <a:t>Cotanchobee</a:t>
            </a:r>
            <a:r>
              <a:rPr lang="en-US" sz="2400" dirty="0">
                <a:solidFill>
                  <a:schemeClr val="bg1"/>
                </a:solidFill>
                <a:cs typeface="Arial" panose="020B0604020202020204" pitchFamily="34" charset="0"/>
              </a:rPr>
              <a:t> Park requires approval by Florida Communities Trust – the request is under consideration</a:t>
            </a:r>
          </a:p>
          <a:p>
            <a:pPr marL="914400" lvl="1" indent="-457200">
              <a:spcAft>
                <a:spcPts val="600"/>
              </a:spcAft>
              <a:buFont typeface="Arial" panose="020B0604020202020204" pitchFamily="34" charset="0"/>
              <a:buChar char="•"/>
            </a:pPr>
            <a:endParaRPr lang="en-US" sz="2400" dirty="0">
              <a:solidFill>
                <a:schemeClr val="bg1"/>
              </a:solidFill>
              <a:cs typeface="Arial" panose="020B0604020202020204" pitchFamily="34" charset="0"/>
            </a:endParaRPr>
          </a:p>
        </p:txBody>
      </p:sp>
      <p:pic>
        <p:nvPicPr>
          <p:cNvPr id="11" name="Picture 10">
            <a:extLst>
              <a:ext uri="{FF2B5EF4-FFF2-40B4-BE49-F238E27FC236}">
                <a16:creationId xmlns:a16="http://schemas.microsoft.com/office/drawing/2014/main" id="{8994CC2E-41A2-448B-BA5C-250AAD5C0D18}"/>
              </a:ext>
            </a:extLst>
          </p:cNvPr>
          <p:cNvPicPr>
            <a:picLocks noChangeAspect="1"/>
          </p:cNvPicPr>
          <p:nvPr/>
        </p:nvPicPr>
        <p:blipFill rotWithShape="1">
          <a:blip r:embed="rId4"/>
          <a:srcRect l="13413" t="14127" r="69841" b="7848"/>
          <a:stretch/>
        </p:blipFill>
        <p:spPr>
          <a:xfrm>
            <a:off x="7127167" y="294576"/>
            <a:ext cx="4824477" cy="6322124"/>
          </a:xfrm>
          <a:prstGeom prst="rect">
            <a:avLst/>
          </a:prstGeom>
        </p:spPr>
      </p:pic>
    </p:spTree>
    <p:extLst>
      <p:ext uri="{BB962C8B-B14F-4D97-AF65-F5344CB8AC3E}">
        <p14:creationId xmlns:p14="http://schemas.microsoft.com/office/powerpoint/2010/main" val="428225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295DE3-5916-5D40-A4F0-C037C633D9FB}"/>
              </a:ext>
            </a:extLst>
          </p:cNvPr>
          <p:cNvSpPr/>
          <p:nvPr/>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976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Harbour Island Force Main</a:t>
            </a:r>
            <a:endParaRPr lang="en-US" dirty="0">
              <a:solidFill>
                <a:schemeClr val="bg1"/>
              </a:solidFill>
              <a:latin typeface="Arial" panose="020B0604020202020204" pitchFamily="34" charset="0"/>
              <a:cs typeface="Arial" panose="020B0604020202020204" pitchFamily="34" charset="0"/>
            </a:endParaRPr>
          </a:p>
          <a:p>
            <a:endParaRPr lang="en-US" dirty="0"/>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683879" y="1131376"/>
            <a:ext cx="6040478"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575458" y="1260403"/>
            <a:ext cx="10991702" cy="8956298"/>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solidFill>
                  <a:schemeClr val="bg1"/>
                </a:solidFill>
              </a:rPr>
              <a:t>Final Route recommendations to the City by May 2019</a:t>
            </a:r>
          </a:p>
          <a:p>
            <a:pPr marL="285750" lvl="0" indent="-285750">
              <a:buFont typeface="Arial" panose="020B0604020202020204" pitchFamily="34" charset="0"/>
              <a:buChar char="•"/>
            </a:pPr>
            <a:r>
              <a:rPr lang="en-US" sz="2400" dirty="0">
                <a:solidFill>
                  <a:schemeClr val="bg1"/>
                </a:solidFill>
              </a:rPr>
              <a:t>First Segment of Harbour Island Force Main Installation (along Water Street) began in mid-December 2018.  Scheduled to be completed by August 2019</a:t>
            </a:r>
          </a:p>
          <a:p>
            <a:pPr marL="285750" lvl="0" indent="-285750">
              <a:buFont typeface="Arial" panose="020B0604020202020204" pitchFamily="34" charset="0"/>
              <a:buChar char="•"/>
            </a:pPr>
            <a:r>
              <a:rPr lang="en-US" sz="2400" dirty="0">
                <a:solidFill>
                  <a:schemeClr val="bg1"/>
                </a:solidFill>
              </a:rPr>
              <a:t>Proposed 12” Force Main</a:t>
            </a:r>
          </a:p>
          <a:p>
            <a:pPr marL="742950" lvl="1" indent="-285750">
              <a:buFont typeface="Arial" panose="020B0604020202020204" pitchFamily="34" charset="0"/>
              <a:buChar char="•"/>
            </a:pPr>
            <a:r>
              <a:rPr lang="en-US" sz="2400" dirty="0">
                <a:solidFill>
                  <a:schemeClr val="bg1"/>
                </a:solidFill>
              </a:rPr>
              <a:t>Design scope and approval of contract amendment is approved and work is underway </a:t>
            </a:r>
          </a:p>
          <a:p>
            <a:pPr marL="742950" lvl="1" indent="-285750">
              <a:buFont typeface="Arial" panose="020B0604020202020204" pitchFamily="34" charset="0"/>
              <a:buChar char="•"/>
            </a:pPr>
            <a:r>
              <a:rPr lang="en-US" sz="2400" dirty="0">
                <a:solidFill>
                  <a:schemeClr val="bg1"/>
                </a:solidFill>
              </a:rPr>
              <a:t>Design and development of construction contract estimated to be completed by October-November 2019. </a:t>
            </a:r>
          </a:p>
          <a:p>
            <a:pPr marL="742950" lvl="1" indent="-285750">
              <a:buFont typeface="Arial" panose="020B0604020202020204" pitchFamily="34" charset="0"/>
              <a:buChar char="•"/>
            </a:pPr>
            <a:r>
              <a:rPr lang="en-US" sz="2400" dirty="0">
                <a:solidFill>
                  <a:schemeClr val="bg1"/>
                </a:solidFill>
              </a:rPr>
              <a:t>Construction will likely start in early 2020 and will last approximately 3-4 months</a:t>
            </a:r>
          </a:p>
          <a:p>
            <a:pPr marL="742950" lvl="1" indent="-285750">
              <a:buFont typeface="Arial" panose="020B0604020202020204" pitchFamily="34" charset="0"/>
              <a:buChar char="•"/>
            </a:pPr>
            <a:endParaRPr lang="en-US" sz="2400" dirty="0">
              <a:solidFill>
                <a:schemeClr val="bg1"/>
              </a:solidFill>
            </a:endParaRPr>
          </a:p>
          <a:p>
            <a:pPr marL="285750" lvl="0" indent="-285750">
              <a:buFont typeface="Arial" panose="020B0604020202020204" pitchFamily="34" charset="0"/>
              <a:buChar char="•"/>
            </a:pPr>
            <a:r>
              <a:rPr lang="en-US" sz="2400" dirty="0">
                <a:solidFill>
                  <a:schemeClr val="bg1"/>
                </a:solidFill>
              </a:rPr>
              <a:t>Final 48”/54” Force Main route design</a:t>
            </a:r>
          </a:p>
          <a:p>
            <a:pPr marL="742950" lvl="1" indent="-285750">
              <a:buFont typeface="Arial" panose="020B0604020202020204" pitchFamily="34" charset="0"/>
              <a:buChar char="•"/>
            </a:pPr>
            <a:r>
              <a:rPr lang="en-US" sz="2400" dirty="0">
                <a:solidFill>
                  <a:schemeClr val="bg1"/>
                </a:solidFill>
              </a:rPr>
              <a:t>Design scope and contract amendment to be developed after approval of route selection.  Route is determined and just are awaiting final approval of easements across two </a:t>
            </a:r>
            <a:r>
              <a:rPr lang="en-US" sz="2400">
                <a:solidFill>
                  <a:schemeClr val="bg1"/>
                </a:solidFill>
              </a:rPr>
              <a:t>private landowners.</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Design will take approximately 1 year</a:t>
            </a:r>
          </a:p>
          <a:p>
            <a:pPr marL="285750" lvl="0" indent="-285750">
              <a:buFont typeface="Arial" panose="020B0604020202020204" pitchFamily="34" charset="0"/>
              <a:buChar char="•"/>
            </a:pPr>
            <a:endParaRPr lang="en-US" sz="2400" dirty="0">
              <a:solidFill>
                <a:schemeClr val="bg1"/>
              </a:solidFill>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a:buChar char="•"/>
            </a:pPr>
            <a:endParaRPr lang="en-US" sz="2400" b="1" dirty="0">
              <a:solidFill>
                <a:schemeClr val="bg1"/>
              </a:solidFill>
              <a:latin typeface="Arial" panose="020B0604020202020204" pitchFamily="34" charset="0"/>
              <a:cs typeface="Arial" panose="020B0604020202020204" pitchFamily="34" charset="0"/>
            </a:endParaRPr>
          </a:p>
          <a:p>
            <a:pPr marL="342900" lvl="0" indent="-342900">
              <a:buFont typeface="Arial"/>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08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295DE3-5916-5D40-A4F0-C037C633D9FB}"/>
              </a:ext>
            </a:extLst>
          </p:cNvPr>
          <p:cNvSpPr/>
          <p:nvPr/>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976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Communication with the Public</a:t>
            </a:r>
            <a:endParaRPr lang="en-US" dirty="0">
              <a:solidFill>
                <a:schemeClr val="bg1"/>
              </a:solidFill>
              <a:latin typeface="Arial" panose="020B0604020202020204" pitchFamily="34" charset="0"/>
              <a:cs typeface="Arial" panose="020B0604020202020204" pitchFamily="34" charset="0"/>
            </a:endParaRPr>
          </a:p>
          <a:p>
            <a:endParaRPr lang="en-US" dirty="0"/>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683879" y="1131376"/>
            <a:ext cx="7182864"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575458" y="1260403"/>
            <a:ext cx="10991702" cy="7109639"/>
          </a:xfrm>
          <a:prstGeom prst="rect">
            <a:avLst/>
          </a:prstGeom>
          <a:noFill/>
        </p:spPr>
        <p:txBody>
          <a:bodyPr wrap="square" rtlCol="0">
            <a:spAutoFit/>
          </a:bodyPr>
          <a:lstStyle/>
          <a:p>
            <a:pPr lvl="0"/>
            <a:r>
              <a:rPr lang="en-US" sz="2400" b="1" dirty="0">
                <a:solidFill>
                  <a:schemeClr val="bg1"/>
                </a:solidFill>
              </a:rPr>
              <a:t>Harbour Island Force Main Project Website</a:t>
            </a:r>
          </a:p>
          <a:p>
            <a:pPr marL="742950" lvl="1" indent="-285750">
              <a:buFont typeface="Arial" panose="020B0604020202020204" pitchFamily="34" charset="0"/>
              <a:buChar char="•"/>
            </a:pPr>
            <a:r>
              <a:rPr lang="en-US" sz="2400" dirty="0">
                <a:solidFill>
                  <a:schemeClr val="bg1"/>
                </a:solidFill>
                <a:hlinkClick r:id="rId3">
                  <a:extLst>
                    <a:ext uri="{A12FA001-AC4F-418D-AE19-62706E023703}">
                      <ahyp:hlinkClr xmlns:ahyp="http://schemas.microsoft.com/office/drawing/2018/hyperlinkcolor" val="tx"/>
                    </a:ext>
                  </a:extLst>
                </a:hlinkClick>
              </a:rPr>
              <a:t>www.hiforcemain.com</a:t>
            </a:r>
            <a:endParaRPr lang="en-US" sz="2400" dirty="0">
              <a:solidFill>
                <a:schemeClr val="bg1"/>
              </a:solidFill>
            </a:endParaRPr>
          </a:p>
          <a:p>
            <a:pPr marL="742950" lvl="1" indent="-285750">
              <a:buFont typeface="Arial" panose="020B0604020202020204" pitchFamily="34" charset="0"/>
              <a:buChar char="•"/>
            </a:pPr>
            <a:endParaRPr lang="en-US" sz="2400" dirty="0">
              <a:solidFill>
                <a:schemeClr val="bg1"/>
              </a:solidFill>
            </a:endParaRPr>
          </a:p>
          <a:p>
            <a:pPr lvl="0"/>
            <a:r>
              <a:rPr lang="en-US" sz="2400" b="1" dirty="0">
                <a:solidFill>
                  <a:schemeClr val="bg1"/>
                </a:solidFill>
              </a:rPr>
              <a:t>Harbour Island Force Main Project Hotline</a:t>
            </a:r>
          </a:p>
          <a:p>
            <a:pPr marL="742950" lvl="1" indent="-285750">
              <a:buFont typeface="Arial" panose="020B0604020202020204" pitchFamily="34" charset="0"/>
              <a:buChar char="•"/>
            </a:pPr>
            <a:r>
              <a:rPr lang="en-US" sz="2400" dirty="0">
                <a:solidFill>
                  <a:schemeClr val="bg1"/>
                </a:solidFill>
              </a:rPr>
              <a:t>(813) 235-4830 </a:t>
            </a:r>
          </a:p>
          <a:p>
            <a:pPr marL="742950" lvl="1" indent="-285750">
              <a:buFont typeface="Arial" panose="020B0604020202020204" pitchFamily="34" charset="0"/>
              <a:buChar char="•"/>
            </a:pPr>
            <a:endParaRPr lang="en-US" sz="2400" dirty="0">
              <a:solidFill>
                <a:schemeClr val="bg1"/>
              </a:solidFill>
            </a:endParaRPr>
          </a:p>
          <a:p>
            <a:pPr lvl="0"/>
            <a:r>
              <a:rPr lang="en-US" sz="2400" b="1" dirty="0">
                <a:solidFill>
                  <a:schemeClr val="bg1"/>
                </a:solidFill>
              </a:rPr>
              <a:t>Harbour Island Community Task Force</a:t>
            </a:r>
            <a:endParaRPr lang="en-US" sz="2400" dirty="0">
              <a:solidFill>
                <a:schemeClr val="bg1"/>
              </a:solidFill>
            </a:endParaRPr>
          </a:p>
          <a:p>
            <a:pPr lvl="0"/>
            <a:endParaRPr lang="en-US" sz="2400" dirty="0">
              <a:solidFill>
                <a:schemeClr val="bg1"/>
              </a:solidFill>
            </a:endParaRPr>
          </a:p>
          <a:p>
            <a:pPr lvl="0"/>
            <a:r>
              <a:rPr lang="en-US" sz="2400" b="1" dirty="0">
                <a:solidFill>
                  <a:schemeClr val="bg1"/>
                </a:solidFill>
              </a:rPr>
              <a:t>Transportation Advisories and Road Closures</a:t>
            </a:r>
          </a:p>
          <a:p>
            <a:pPr marL="742950" lvl="1" indent="-285750">
              <a:buFont typeface="Arial" panose="020B0604020202020204" pitchFamily="34" charset="0"/>
              <a:buChar char="•"/>
            </a:pPr>
            <a:r>
              <a:rPr lang="en-US" sz="2400" dirty="0">
                <a:solidFill>
                  <a:schemeClr val="bg1"/>
                </a:solidFill>
                <a:hlinkClick r:id="rId4">
                  <a:extLst>
                    <a:ext uri="{A12FA001-AC4F-418D-AE19-62706E023703}">
                      <ahyp:hlinkClr xmlns:ahyp="http://schemas.microsoft.com/office/drawing/2018/hyperlinkcolor" val="tx"/>
                    </a:ext>
                  </a:extLst>
                </a:hlinkClick>
              </a:rPr>
              <a:t>https://www.tampagov.net/news-transportation-advisories-road-closures</a:t>
            </a:r>
            <a:endParaRPr lang="en-US" sz="2400" dirty="0">
              <a:solidFill>
                <a:schemeClr val="bg1"/>
              </a:solidFill>
            </a:endParaRPr>
          </a:p>
          <a:p>
            <a:pPr marL="285750" lvl="0" indent="-285750">
              <a:buFont typeface="Arial" panose="020B0604020202020204" pitchFamily="34" charset="0"/>
              <a:buChar char="•"/>
            </a:pPr>
            <a:endParaRPr lang="en-US" sz="2400" dirty="0">
              <a:solidFill>
                <a:schemeClr val="bg1"/>
              </a:solidFill>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lvl="0"/>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a:buChar char="•"/>
            </a:pPr>
            <a:endParaRPr lang="en-US" sz="2400" b="1" dirty="0">
              <a:solidFill>
                <a:schemeClr val="bg1"/>
              </a:solidFill>
              <a:latin typeface="Arial" panose="020B0604020202020204" pitchFamily="34" charset="0"/>
              <a:cs typeface="Arial" panose="020B0604020202020204" pitchFamily="34" charset="0"/>
            </a:endParaRPr>
          </a:p>
          <a:p>
            <a:pPr marL="342900" lvl="0" indent="-342900">
              <a:buFont typeface="Arial"/>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86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24238"/>
            <a:ext cx="12192000" cy="2782277"/>
          </a:xfrm>
        </p:spPr>
        <p:txBody>
          <a:bodyPr>
            <a:normAutofit fontScale="90000"/>
          </a:bodyPr>
          <a:lstStyle/>
          <a:p>
            <a:r>
              <a:rPr lang="en-US" dirty="0"/>
              <a:t>HARBOUR ISLAND COMPLETE STREETS – </a:t>
            </a:r>
            <a:br>
              <a:rPr lang="en-US" dirty="0"/>
            </a:br>
            <a:r>
              <a:rPr lang="en-US" dirty="0"/>
              <a:t> City Project #1001162</a:t>
            </a:r>
            <a:br>
              <a:rPr lang="en-US" dirty="0"/>
            </a:br>
            <a:br>
              <a:rPr lang="en-US" dirty="0"/>
            </a:br>
            <a:r>
              <a:rPr lang="en-US" sz="2400" dirty="0"/>
              <a:t>Cal Hardie, P.E., Capital Projects Engineer</a:t>
            </a:r>
            <a:br>
              <a:rPr lang="en-US" sz="3100" dirty="0"/>
            </a:br>
            <a:r>
              <a:rPr lang="en-US" sz="2400" dirty="0"/>
              <a:t>City of Tampa Transportation and Stormwater Services Dept.</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006" y="2724573"/>
            <a:ext cx="1622914" cy="108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26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Agenda</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169304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04397" y="1216139"/>
            <a:ext cx="11383205" cy="5616922"/>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Overview</a:t>
            </a:r>
          </a:p>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Current and Future Project Detail</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Old Water Street</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TECO Conduit Relocation</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Old Water Crosswalk</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Knights Run</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Emergency Bypass on Harbour Island Bridge</a:t>
            </a:r>
          </a:p>
          <a:p>
            <a:pPr marL="914400" lvl="1"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TECO Conduit Whiting-Jefferson St. Construction and Other Future Work</a:t>
            </a:r>
          </a:p>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Pedestrian Crosswalk Enhancements</a:t>
            </a:r>
          </a:p>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Harbour Island Force Main Design-Build Replacement Project</a:t>
            </a:r>
          </a:p>
          <a:p>
            <a:pPr marL="457200" lvl="0" indent="-457200">
              <a:spcAft>
                <a:spcPts val="600"/>
              </a:spcAft>
              <a:buFont typeface="Arial" panose="020B0604020202020204" pitchFamily="34" charset="0"/>
              <a:buChar char="•"/>
            </a:pPr>
            <a:r>
              <a:rPr lang="en-US" sz="2300">
                <a:solidFill>
                  <a:schemeClr val="bg1"/>
                </a:solidFill>
                <a:cs typeface="Arial" panose="020B0604020202020204" pitchFamily="34" charset="0"/>
              </a:rPr>
              <a:t>Communication with the Public</a:t>
            </a:r>
            <a:endParaRPr lang="en-US" sz="2300" dirty="0">
              <a:solidFill>
                <a:schemeClr val="bg1"/>
              </a:solidFill>
              <a:cs typeface="Arial" panose="020B0604020202020204" pitchFamily="34" charset="0"/>
            </a:endParaRPr>
          </a:p>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Harbour Island Complete Streets</a:t>
            </a:r>
          </a:p>
          <a:p>
            <a:pPr marL="457200" lvl="0" indent="-457200">
              <a:spcAft>
                <a:spcPts val="600"/>
              </a:spcAft>
              <a:buFont typeface="Arial" panose="020B0604020202020204" pitchFamily="34" charset="0"/>
              <a:buChar char="•"/>
            </a:pPr>
            <a:r>
              <a:rPr lang="en-US" sz="2300" dirty="0">
                <a:solidFill>
                  <a:schemeClr val="bg1"/>
                </a:solidFill>
                <a:cs typeface="Arial" panose="020B0604020202020204" pitchFamily="34" charset="0"/>
              </a:rPr>
              <a:t>Questions</a:t>
            </a:r>
          </a:p>
        </p:txBody>
      </p:sp>
    </p:spTree>
    <p:extLst>
      <p:ext uri="{BB962C8B-B14F-4D97-AF65-F5344CB8AC3E}">
        <p14:creationId xmlns:p14="http://schemas.microsoft.com/office/powerpoint/2010/main" val="208360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mn-lt"/>
              </a:rPr>
              <a:t>PROJECT TEAM</a:t>
            </a:r>
          </a:p>
        </p:txBody>
      </p:sp>
      <p:sp>
        <p:nvSpPr>
          <p:cNvPr id="8" name="Content Placeholder 7"/>
          <p:cNvSpPr>
            <a:spLocks noGrp="1"/>
          </p:cNvSpPr>
          <p:nvPr>
            <p:ph sz="half" idx="1"/>
          </p:nvPr>
        </p:nvSpPr>
        <p:spPr>
          <a:xfrm>
            <a:off x="6513565" y="5874787"/>
            <a:ext cx="5551937" cy="4472252"/>
          </a:xfrm>
        </p:spPr>
        <p:txBody>
          <a:bodyPr>
            <a:normAutofit/>
          </a:bodyPr>
          <a:lstStyle/>
          <a:p>
            <a:pPr marL="0" indent="0">
              <a:buNone/>
            </a:pPr>
            <a:r>
              <a:rPr lang="en-US" sz="2400" b="1" dirty="0"/>
              <a:t>Knights Run Ave and Beneficial Dr</a:t>
            </a:r>
            <a:endParaRPr lang="en-US" sz="24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15070" t="7143" r="54321" b="3173"/>
          <a:stretch/>
        </p:blipFill>
        <p:spPr bwMode="auto">
          <a:xfrm>
            <a:off x="6201974" y="1693307"/>
            <a:ext cx="5391510" cy="41137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3" name="Content Placeholder 7"/>
          <p:cNvSpPr>
            <a:spLocks noGrp="1"/>
          </p:cNvSpPr>
          <p:nvPr>
            <p:ph sz="half" idx="1"/>
          </p:nvPr>
        </p:nvSpPr>
        <p:spPr>
          <a:xfrm>
            <a:off x="609600" y="1617133"/>
            <a:ext cx="5718895" cy="4616186"/>
          </a:xfrm>
        </p:spPr>
        <p:txBody>
          <a:bodyPr>
            <a:normAutofit/>
          </a:bodyPr>
          <a:lstStyle/>
          <a:p>
            <a:pPr marL="0" indent="0">
              <a:buNone/>
            </a:pPr>
            <a:r>
              <a:rPr lang="en-US" sz="2400" b="1" dirty="0"/>
              <a:t>Transportation and Stormwater Services Transportation Division</a:t>
            </a:r>
          </a:p>
          <a:p>
            <a:pPr>
              <a:buFont typeface="Wingdings" panose="05000000000000000000" pitchFamily="2" charset="2"/>
              <a:buChar char="§"/>
            </a:pPr>
            <a:r>
              <a:rPr lang="en-US" sz="2400" dirty="0"/>
              <a:t>Jean Duncan, P.E., Director</a:t>
            </a:r>
          </a:p>
          <a:p>
            <a:pPr>
              <a:buFont typeface="Wingdings" panose="05000000000000000000" pitchFamily="2" charset="2"/>
              <a:buChar char="§"/>
            </a:pPr>
            <a:r>
              <a:rPr lang="en-US" sz="2400" dirty="0"/>
              <a:t>Cal Hardie, P.E., Capital Projects Manager</a:t>
            </a:r>
          </a:p>
          <a:p>
            <a:pPr>
              <a:buFont typeface="Wingdings" panose="05000000000000000000" pitchFamily="2" charset="2"/>
              <a:buChar char="§"/>
            </a:pPr>
            <a:r>
              <a:rPr lang="en-US" sz="2400" dirty="0"/>
              <a:t>Jorge Uy, P.E., City Pavement Management Engineer</a:t>
            </a:r>
          </a:p>
          <a:p>
            <a:pPr>
              <a:buFont typeface="Wingdings" panose="05000000000000000000" pitchFamily="2" charset="2"/>
              <a:buChar char="§"/>
            </a:pPr>
            <a:r>
              <a:rPr lang="en-US" sz="2400" dirty="0"/>
              <a:t>Bernadette Corey, Project Manager </a:t>
            </a:r>
          </a:p>
          <a:p>
            <a:pPr marL="0" indent="0">
              <a:buNone/>
            </a:pPr>
            <a:endParaRPr lang="en-US" sz="2400" dirty="0"/>
          </a:p>
        </p:txBody>
      </p:sp>
      <p:sp>
        <p:nvSpPr>
          <p:cNvPr id="3" name="Freeform 2"/>
          <p:cNvSpPr/>
          <p:nvPr/>
        </p:nvSpPr>
        <p:spPr>
          <a:xfrm>
            <a:off x="7988300" y="3765550"/>
            <a:ext cx="2028825" cy="1851025"/>
          </a:xfrm>
          <a:custGeom>
            <a:avLst/>
            <a:gdLst>
              <a:gd name="connsiteX0" fmla="*/ 0 w 2028825"/>
              <a:gd name="connsiteY0" fmla="*/ 1851025 h 1851025"/>
              <a:gd name="connsiteX1" fmla="*/ 1314450 w 2028825"/>
              <a:gd name="connsiteY1" fmla="*/ 1393825 h 1851025"/>
              <a:gd name="connsiteX2" fmla="*/ 1689100 w 2028825"/>
              <a:gd name="connsiteY2" fmla="*/ 1365250 h 1851025"/>
              <a:gd name="connsiteX3" fmla="*/ 1746250 w 2028825"/>
              <a:gd name="connsiteY3" fmla="*/ 844550 h 1851025"/>
              <a:gd name="connsiteX4" fmla="*/ 2012950 w 2028825"/>
              <a:gd name="connsiteY4" fmla="*/ 247650 h 1851025"/>
              <a:gd name="connsiteX5" fmla="*/ 2028825 w 2028825"/>
              <a:gd name="connsiteY5" fmla="*/ 0 h 1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825" h="1851025">
                <a:moveTo>
                  <a:pt x="0" y="1851025"/>
                </a:moveTo>
                <a:lnTo>
                  <a:pt x="1314450" y="1393825"/>
                </a:lnTo>
                <a:lnTo>
                  <a:pt x="1689100" y="1365250"/>
                </a:lnTo>
                <a:lnTo>
                  <a:pt x="1746250" y="844550"/>
                </a:lnTo>
                <a:lnTo>
                  <a:pt x="2012950" y="247650"/>
                </a:lnTo>
                <a:lnTo>
                  <a:pt x="2028825"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4"/>
          <p:cNvSpPr/>
          <p:nvPr/>
        </p:nvSpPr>
        <p:spPr>
          <a:xfrm>
            <a:off x="9963150" y="2225675"/>
            <a:ext cx="365125" cy="1536700"/>
          </a:xfrm>
          <a:custGeom>
            <a:avLst/>
            <a:gdLst>
              <a:gd name="connsiteX0" fmla="*/ 50800 w 365125"/>
              <a:gd name="connsiteY0" fmla="*/ 1536700 h 1536700"/>
              <a:gd name="connsiteX1" fmla="*/ 0 w 365125"/>
              <a:gd name="connsiteY1" fmla="*/ 1111250 h 1536700"/>
              <a:gd name="connsiteX2" fmla="*/ 53975 w 365125"/>
              <a:gd name="connsiteY2" fmla="*/ 698500 h 1536700"/>
              <a:gd name="connsiteX3" fmla="*/ 365125 w 365125"/>
              <a:gd name="connsiteY3" fmla="*/ 0 h 1536700"/>
            </a:gdLst>
            <a:ahLst/>
            <a:cxnLst>
              <a:cxn ang="0">
                <a:pos x="connsiteX0" y="connsiteY0"/>
              </a:cxn>
              <a:cxn ang="0">
                <a:pos x="connsiteX1" y="connsiteY1"/>
              </a:cxn>
              <a:cxn ang="0">
                <a:pos x="connsiteX2" y="connsiteY2"/>
              </a:cxn>
              <a:cxn ang="0">
                <a:pos x="connsiteX3" y="connsiteY3"/>
              </a:cxn>
            </a:cxnLst>
            <a:rect l="l" t="t" r="r" b="b"/>
            <a:pathLst>
              <a:path w="365125" h="1536700">
                <a:moveTo>
                  <a:pt x="50800" y="1536700"/>
                </a:moveTo>
                <a:lnTo>
                  <a:pt x="0" y="1111250"/>
                </a:lnTo>
                <a:lnTo>
                  <a:pt x="53975" y="698500"/>
                </a:lnTo>
                <a:lnTo>
                  <a:pt x="365125"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5420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THIS PROJECT?</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5" name="Table 4"/>
          <p:cNvGraphicFramePr>
            <a:graphicFrameLocks noGrp="1"/>
          </p:cNvGraphicFramePr>
          <p:nvPr>
            <p:extLst/>
          </p:nvPr>
        </p:nvGraphicFramePr>
        <p:xfrm>
          <a:off x="631593" y="1602557"/>
          <a:ext cx="10953948" cy="3969550"/>
        </p:xfrm>
        <a:graphic>
          <a:graphicData uri="http://schemas.openxmlformats.org/drawingml/2006/table">
            <a:tbl>
              <a:tblPr firstRow="1" bandRow="1">
                <a:tableStyleId>{5C22544A-7EE6-4342-B048-85BDC9FD1C3A}</a:tableStyleId>
              </a:tblPr>
              <a:tblGrid>
                <a:gridCol w="5476974">
                  <a:extLst>
                    <a:ext uri="{9D8B030D-6E8A-4147-A177-3AD203B41FA5}">
                      <a16:colId xmlns:a16="http://schemas.microsoft.com/office/drawing/2014/main" val="2252090885"/>
                    </a:ext>
                  </a:extLst>
                </a:gridCol>
                <a:gridCol w="5476974">
                  <a:extLst>
                    <a:ext uri="{9D8B030D-6E8A-4147-A177-3AD203B41FA5}">
                      <a16:colId xmlns:a16="http://schemas.microsoft.com/office/drawing/2014/main" val="2351622635"/>
                    </a:ext>
                  </a:extLst>
                </a:gridCol>
              </a:tblGrid>
              <a:tr h="567476">
                <a:tc>
                  <a:txBody>
                    <a:bodyPr/>
                    <a:lstStyle/>
                    <a:p>
                      <a:r>
                        <a:rPr lang="en-US" sz="2400" dirty="0">
                          <a:latin typeface="+mn-lt"/>
                        </a:rPr>
                        <a:t>What it is…</a:t>
                      </a:r>
                    </a:p>
                  </a:txBody>
                  <a:tcPr marL="110234" marR="110234" marT="55117" marB="55117">
                    <a:solidFill>
                      <a:srgbClr val="1779A5"/>
                    </a:solidFill>
                  </a:tcPr>
                </a:tc>
                <a:tc>
                  <a:txBody>
                    <a:bodyPr/>
                    <a:lstStyle/>
                    <a:p>
                      <a:r>
                        <a:rPr lang="en-US" sz="2400" dirty="0">
                          <a:latin typeface="+mn-lt"/>
                        </a:rPr>
                        <a:t>What it isn’t…</a:t>
                      </a:r>
                    </a:p>
                  </a:txBody>
                  <a:tcPr marL="110234" marR="110234" marT="55117" marB="55117">
                    <a:solidFill>
                      <a:srgbClr val="1779A5"/>
                    </a:solidFill>
                  </a:tcPr>
                </a:tc>
                <a:extLst>
                  <a:ext uri="{0D108BD9-81ED-4DB2-BD59-A6C34878D82A}">
                    <a16:rowId xmlns:a16="http://schemas.microsoft.com/office/drawing/2014/main" val="2537973467"/>
                  </a:ext>
                </a:extLst>
              </a:tr>
              <a:tr h="3297513">
                <a:tc>
                  <a:txBody>
                    <a:bodyPr/>
                    <a:lstStyle/>
                    <a:p>
                      <a:pPr marL="342900" indent="-342900">
                        <a:buFont typeface="Wingdings" panose="05000000000000000000" pitchFamily="2" charset="2"/>
                        <a:buChar char="§"/>
                      </a:pPr>
                      <a:r>
                        <a:rPr lang="en-US" sz="2400" dirty="0">
                          <a:latin typeface="+mn-lt"/>
                        </a:rPr>
                        <a:t>Rehabilitates the pavement</a:t>
                      </a:r>
                    </a:p>
                    <a:p>
                      <a:pPr marL="342900" indent="-342900">
                        <a:buFont typeface="Wingdings" panose="05000000000000000000" pitchFamily="2" charset="2"/>
                        <a:buChar char="§"/>
                      </a:pPr>
                      <a:r>
                        <a:rPr lang="en-US" sz="2400" baseline="0" dirty="0">
                          <a:latin typeface="+mn-lt"/>
                        </a:rPr>
                        <a:t>Calms traffic by narrowing lanes and lowering posted limit </a:t>
                      </a:r>
                    </a:p>
                    <a:p>
                      <a:pPr marL="342900" indent="-342900">
                        <a:buFont typeface="Wingdings" panose="05000000000000000000" pitchFamily="2" charset="2"/>
                        <a:buChar char="§"/>
                      </a:pPr>
                      <a:r>
                        <a:rPr lang="en-US" sz="2400" baseline="0" dirty="0">
                          <a:latin typeface="+mn-lt"/>
                        </a:rPr>
                        <a:t>Provides for multi-modal transportation by installing bike lanes.</a:t>
                      </a:r>
                    </a:p>
                    <a:p>
                      <a:pPr marL="342900" indent="-342900">
                        <a:buFont typeface="Wingdings" panose="05000000000000000000" pitchFamily="2" charset="2"/>
                        <a:buChar char="§"/>
                      </a:pPr>
                      <a:r>
                        <a:rPr lang="en-US" sz="2400" baseline="0" dirty="0">
                          <a:latin typeface="+mn-lt"/>
                        </a:rPr>
                        <a:t>Install multiple raised pedestrian crosswalks to make the area safer for pedestrians.</a:t>
                      </a:r>
                    </a:p>
                    <a:p>
                      <a:pPr marL="0" indent="0">
                        <a:buFont typeface="Wingdings" panose="05000000000000000000" pitchFamily="2" charset="2"/>
                        <a:buNone/>
                      </a:pPr>
                      <a:endParaRPr lang="en-US" sz="2400" dirty="0">
                        <a:latin typeface="+mn-lt"/>
                      </a:endParaRPr>
                    </a:p>
                  </a:txBody>
                  <a:tcPr marL="110234" marR="110234" marT="55117" marB="55117">
                    <a:solidFill>
                      <a:srgbClr val="1E9BD3">
                        <a:alpha val="25000"/>
                      </a:srgbClr>
                    </a:solidFill>
                  </a:tcPr>
                </a:tc>
                <a:tc>
                  <a:txBody>
                    <a:bodyPr/>
                    <a:lstStyle/>
                    <a:p>
                      <a:pPr marL="342900" indent="-342900">
                        <a:buFont typeface="Wingdings" panose="05000000000000000000" pitchFamily="2" charset="2"/>
                        <a:buChar char="§"/>
                      </a:pPr>
                      <a:r>
                        <a:rPr lang="en-US" sz="2400" dirty="0">
                          <a:latin typeface="+mn-lt"/>
                        </a:rPr>
                        <a:t>This is not a project to install sidewalks.</a:t>
                      </a:r>
                    </a:p>
                    <a:p>
                      <a:pPr marL="342900" indent="-342900">
                        <a:buFont typeface="Wingdings" panose="05000000000000000000" pitchFamily="2" charset="2"/>
                        <a:buChar char="§"/>
                      </a:pPr>
                      <a:r>
                        <a:rPr lang="en-US" sz="2400" dirty="0">
                          <a:latin typeface="+mn-lt"/>
                        </a:rPr>
                        <a:t>This is not related</a:t>
                      </a:r>
                      <a:r>
                        <a:rPr lang="en-US" sz="2400" baseline="0" dirty="0">
                          <a:latin typeface="+mn-lt"/>
                        </a:rPr>
                        <a:t> to the Wastewater Pipeline  project.</a:t>
                      </a:r>
                      <a:endParaRPr lang="en-US" sz="2400" dirty="0">
                        <a:latin typeface="+mn-lt"/>
                      </a:endParaRPr>
                    </a:p>
                  </a:txBody>
                  <a:tcPr marL="110234" marR="110234" marT="55117" marB="55117">
                    <a:solidFill>
                      <a:srgbClr val="1E9BD3">
                        <a:alpha val="25000"/>
                      </a:srgbClr>
                    </a:solidFill>
                  </a:tcPr>
                </a:tc>
                <a:extLst>
                  <a:ext uri="{0D108BD9-81ED-4DB2-BD59-A6C34878D82A}">
                    <a16:rowId xmlns:a16="http://schemas.microsoft.com/office/drawing/2014/main" val="272629761"/>
                  </a:ext>
                </a:extLst>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17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ts val="4000"/>
              </a:lnSpc>
            </a:pPr>
            <a:r>
              <a:rPr lang="en-US" dirty="0"/>
              <a:t>EXISTING PAVEMENT CONDITIONS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28435" y="5075464"/>
            <a:ext cx="9806820" cy="24929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Traffic Volumes: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Beneficial Dr. (2015)= 16,560 AADT</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(2010)= 5,238</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Knights Run Ave. (2015)= 10,500-15,389 AADT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35" y="1614885"/>
            <a:ext cx="5051420" cy="33550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800" y="1614885"/>
            <a:ext cx="5051421" cy="3355048"/>
          </a:xfrm>
          <a:prstGeom prst="rect">
            <a:avLst/>
          </a:prstGeom>
        </p:spPr>
      </p:pic>
      <p:sp>
        <p:nvSpPr>
          <p:cNvPr id="15" name="TextBox 14"/>
          <p:cNvSpPr txBox="1"/>
          <p:nvPr/>
        </p:nvSpPr>
        <p:spPr>
          <a:xfrm>
            <a:off x="1969580" y="1211974"/>
            <a:ext cx="98068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Knights Run Ave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8066124" y="1220077"/>
            <a:ext cx="4168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Beneficial Dr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177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PROJECT INITIATION &amp; BACKGROUND</a:t>
            </a:r>
          </a:p>
        </p:txBody>
      </p:sp>
      <p:sp>
        <p:nvSpPr>
          <p:cNvPr id="3" name="Content Placeholder 2"/>
          <p:cNvSpPr>
            <a:spLocks noGrp="1"/>
          </p:cNvSpPr>
          <p:nvPr>
            <p:ph idx="1"/>
          </p:nvPr>
        </p:nvSpPr>
        <p:spPr>
          <a:xfrm>
            <a:off x="609600" y="1600204"/>
            <a:ext cx="4791075" cy="4525963"/>
          </a:xfrm>
        </p:spPr>
        <p:txBody>
          <a:bodyPr>
            <a:noAutofit/>
          </a:bodyPr>
          <a:lstStyle/>
          <a:p>
            <a:pPr>
              <a:buFont typeface="Wingdings" panose="05000000000000000000" pitchFamily="2" charset="2"/>
              <a:buChar char="§"/>
            </a:pPr>
            <a:r>
              <a:rPr lang="en-US" sz="2400" dirty="0"/>
              <a:t>The City has received many requests to provide traffic calming on the island and improve pedestrian and bike safety.</a:t>
            </a:r>
          </a:p>
          <a:p>
            <a:pPr marL="0" indent="0">
              <a:buNone/>
            </a:pPr>
            <a:endParaRPr lang="en-US" sz="2400"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976855" y="5324353"/>
            <a:ext cx="19511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Median Island</a:t>
            </a:r>
          </a:p>
        </p:txBody>
      </p:sp>
      <p:sp>
        <p:nvSpPr>
          <p:cNvPr id="12" name="TextBox 11"/>
          <p:cNvSpPr txBox="1"/>
          <p:nvPr/>
        </p:nvSpPr>
        <p:spPr>
          <a:xfrm>
            <a:off x="6976855" y="3057236"/>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Speed Table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4063" y="1600204"/>
            <a:ext cx="6180976" cy="4105275"/>
          </a:xfrm>
          <a:prstGeom prst="rect">
            <a:avLst/>
          </a:prstGeom>
        </p:spPr>
      </p:pic>
    </p:spTree>
    <p:extLst>
      <p:ext uri="{BB962C8B-B14F-4D97-AF65-F5344CB8AC3E}">
        <p14:creationId xmlns:p14="http://schemas.microsoft.com/office/powerpoint/2010/main" val="313593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TRAFFIC CALMING &amp; COMPLETE STREETS</a:t>
            </a:r>
            <a:br>
              <a:rPr lang="en-US"/>
            </a:br>
            <a:r>
              <a:rPr lang="en-US"/>
              <a:t>     PROPOSED IMPROVEMENTS</a:t>
            </a:r>
            <a:endParaRPr lang="en-US" dirty="0"/>
          </a:p>
        </p:txBody>
      </p:sp>
      <p:sp>
        <p:nvSpPr>
          <p:cNvPr id="3" name="Content Placeholder 2"/>
          <p:cNvSpPr>
            <a:spLocks noGrp="1"/>
          </p:cNvSpPr>
          <p:nvPr>
            <p:ph idx="1"/>
          </p:nvPr>
        </p:nvSpPr>
        <p:spPr>
          <a:xfrm>
            <a:off x="609600" y="1600204"/>
            <a:ext cx="6483178" cy="4525963"/>
          </a:xfrm>
        </p:spPr>
        <p:txBody>
          <a:bodyPr>
            <a:normAutofit fontScale="92500"/>
          </a:bodyPr>
          <a:lstStyle/>
          <a:p>
            <a:r>
              <a:rPr lang="en-US" dirty="0"/>
              <a:t>Raised Pedestrian Crossings, enhancing pedestrian safety</a:t>
            </a:r>
          </a:p>
          <a:p>
            <a:r>
              <a:rPr lang="en-US" dirty="0"/>
              <a:t>Narrowing travel lanes to ten (10) feet</a:t>
            </a:r>
          </a:p>
          <a:p>
            <a:pPr>
              <a:buClr>
                <a:schemeClr val="tx1"/>
              </a:buClr>
            </a:pPr>
            <a:r>
              <a:rPr lang="en-US" dirty="0"/>
              <a:t>Lowering Posted Speed Limit</a:t>
            </a:r>
          </a:p>
          <a:p>
            <a:r>
              <a:rPr lang="en-US" dirty="0"/>
              <a:t>Bicycle Facilities –  Installing bike lanes</a:t>
            </a:r>
          </a:p>
          <a:p>
            <a:r>
              <a:rPr lang="en-US" dirty="0"/>
              <a:t>On Beneficial Bridge – Installing bike lanes and adding a 2-ft buffer to the proposed bike lane</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a:stretch>
            <a:fillRect/>
          </a:stretch>
        </p:blipFill>
        <p:spPr>
          <a:xfrm>
            <a:off x="7419257" y="1385427"/>
            <a:ext cx="4260213" cy="23892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575" y="3861230"/>
            <a:ext cx="3987576" cy="2648465"/>
          </a:xfrm>
          <a:prstGeom prst="rect">
            <a:avLst/>
          </a:prstGeom>
        </p:spPr>
      </p:pic>
    </p:spTree>
    <p:extLst>
      <p:ext uri="{BB962C8B-B14F-4D97-AF65-F5344CB8AC3E}">
        <p14:creationId xmlns:p14="http://schemas.microsoft.com/office/powerpoint/2010/main" val="39535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PUBLIC INVOLVEMENT</a:t>
            </a:r>
          </a:p>
        </p:txBody>
      </p:sp>
      <p:sp>
        <p:nvSpPr>
          <p:cNvPr id="3" name="Content Placeholder 2"/>
          <p:cNvSpPr>
            <a:spLocks noGrp="1"/>
          </p:cNvSpPr>
          <p:nvPr>
            <p:ph idx="1"/>
          </p:nvPr>
        </p:nvSpPr>
        <p:spPr>
          <a:xfrm>
            <a:off x="609599" y="1600204"/>
            <a:ext cx="9003957" cy="4466964"/>
          </a:xfrm>
        </p:spPr>
        <p:txBody>
          <a:bodyPr>
            <a:noAutofit/>
          </a:bodyPr>
          <a:lstStyle/>
          <a:p>
            <a:pPr marL="0" indent="0">
              <a:buNone/>
            </a:pPr>
            <a:r>
              <a:rPr lang="en-US" dirty="0"/>
              <a:t>Provided concept plans at the public meeting held on October 2, 2018.</a:t>
            </a:r>
          </a:p>
          <a:p>
            <a:pPr marL="0" indent="0">
              <a:buNone/>
            </a:pPr>
            <a:endParaRPr lang="en-US" dirty="0"/>
          </a:p>
          <a:p>
            <a:pPr marL="0" indent="0">
              <a:buNone/>
            </a:pPr>
            <a:r>
              <a:rPr lang="en-US" dirty="0"/>
              <a:t>Provided Raised Pedestrian Crosswalk layout, locations and design</a:t>
            </a:r>
          </a:p>
          <a:p>
            <a:pPr marL="0" indent="0">
              <a:buNone/>
            </a:pPr>
            <a:endParaRPr lang="en-US" dirty="0"/>
          </a:p>
          <a:p>
            <a:pPr marL="0" indent="0">
              <a:buNone/>
            </a:pPr>
            <a:r>
              <a:rPr lang="en-US" dirty="0"/>
              <a:t>Provided 60% plans at the public meeting held on October 2, 2018.</a:t>
            </a:r>
          </a:p>
          <a:p>
            <a:pPr marL="0" indent="0">
              <a:buNone/>
            </a:pPr>
            <a:endParaRPr lang="en-US"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28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GENERAL CONCERNS FROM THE MEETING</a:t>
            </a:r>
          </a:p>
        </p:txBody>
      </p:sp>
      <p:sp>
        <p:nvSpPr>
          <p:cNvPr id="3" name="Content Placeholder 2"/>
          <p:cNvSpPr>
            <a:spLocks noGrp="1"/>
          </p:cNvSpPr>
          <p:nvPr>
            <p:ph idx="1"/>
          </p:nvPr>
        </p:nvSpPr>
        <p:spPr>
          <a:xfrm>
            <a:off x="360947" y="1419725"/>
            <a:ext cx="10940716" cy="4940969"/>
          </a:xfrm>
        </p:spPr>
        <p:txBody>
          <a:bodyPr>
            <a:noAutofit/>
          </a:bodyPr>
          <a:lstStyle/>
          <a:p>
            <a:pPr marL="0" indent="0">
              <a:buNone/>
            </a:pPr>
            <a:r>
              <a:rPr lang="en-US" b="1" dirty="0"/>
              <a:t>Public Meeting held October 2, 2018 Tampa Bay History Center.</a:t>
            </a:r>
          </a:p>
          <a:p>
            <a:pPr marL="0" indent="0">
              <a:buNone/>
            </a:pPr>
            <a:r>
              <a:rPr lang="en-US" sz="2400" dirty="0"/>
              <a:t>Below are some of the comments that were received from the public:</a:t>
            </a:r>
          </a:p>
          <a:p>
            <a:r>
              <a:rPr lang="en-US" sz="2400" dirty="0"/>
              <a:t>Vehicles emerging from Beneficial Bridge travel at a high rate of speed and within the Beneficial corridor. Could an additional raised crossing be added on Beneficial Dr. south of the bridge?</a:t>
            </a:r>
          </a:p>
          <a:p>
            <a:r>
              <a:rPr lang="en-US" sz="2400" dirty="0"/>
              <a:t>Can a physical barrier between vehicular lanes and bike/pedestrian facilities be added on Beneficial Bridge?</a:t>
            </a:r>
          </a:p>
          <a:p>
            <a:r>
              <a:rPr lang="en-US" sz="2400" dirty="0"/>
              <a:t>Could fencing or railing be installed to deter pedestrians from crossing south of </a:t>
            </a:r>
            <a:r>
              <a:rPr lang="en-US" sz="2400" dirty="0" err="1"/>
              <a:t>Channelside</a:t>
            </a:r>
            <a:r>
              <a:rPr lang="en-US" sz="2400" dirty="0"/>
              <a:t> </a:t>
            </a:r>
            <a:r>
              <a:rPr lang="en-US" sz="2400" dirty="0" err="1"/>
              <a:t>Dr</a:t>
            </a:r>
            <a:r>
              <a:rPr lang="en-US" sz="2400" dirty="0"/>
              <a:t> from the </a:t>
            </a:r>
            <a:r>
              <a:rPr lang="en-US" sz="2400" dirty="0" err="1"/>
              <a:t>Riverwalk</a:t>
            </a:r>
            <a:r>
              <a:rPr lang="en-US" sz="2400" dirty="0"/>
              <a:t> and Tampa Bay History Center to Garrison Street Parking Lot?</a:t>
            </a:r>
          </a:p>
          <a:p>
            <a:r>
              <a:rPr lang="en-US" sz="2400" dirty="0"/>
              <a:t>Can the speed limit be lowered?</a:t>
            </a:r>
          </a:p>
          <a:p>
            <a:pPr marL="0" indent="0">
              <a:buNone/>
            </a:pPr>
            <a:endParaRPr lang="en-US" sz="2400" dirty="0"/>
          </a:p>
          <a:p>
            <a:pPr marL="0" indent="0">
              <a:buNone/>
            </a:pPr>
            <a:endParaRPr lang="en-US" sz="2400"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350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ADDITIONAL CROSSINGS/CALMING ON BENEFICIAL DR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132" t="5172" r="18093" b="5383"/>
          <a:stretch/>
        </p:blipFill>
        <p:spPr>
          <a:xfrm rot="5400000">
            <a:off x="2849375" y="-401449"/>
            <a:ext cx="4620860" cy="9100409"/>
          </a:xfrm>
          <a:prstGeom prst="rect">
            <a:avLst/>
          </a:prstGeom>
        </p:spPr>
      </p:pic>
      <p:sp>
        <p:nvSpPr>
          <p:cNvPr id="8" name="Content Placeholder 2"/>
          <p:cNvSpPr>
            <a:spLocks noGrp="1"/>
          </p:cNvSpPr>
          <p:nvPr>
            <p:ph idx="1"/>
          </p:nvPr>
        </p:nvSpPr>
        <p:spPr>
          <a:xfrm>
            <a:off x="609600" y="1213025"/>
            <a:ext cx="9003957" cy="4466964"/>
          </a:xfrm>
        </p:spPr>
        <p:txBody>
          <a:bodyPr>
            <a:noAutofit/>
          </a:bodyPr>
          <a:lstStyle/>
          <a:p>
            <a:pPr marL="0" indent="0">
              <a:buNone/>
            </a:pPr>
            <a:r>
              <a:rPr lang="en-US" dirty="0"/>
              <a:t>Public Comments:</a:t>
            </a:r>
          </a:p>
          <a:p>
            <a:pPr marL="0" indent="0">
              <a:buNone/>
            </a:pPr>
            <a:endParaRPr lang="en-US"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13" name="Line Callout 2 12"/>
          <p:cNvSpPr/>
          <p:nvPr/>
        </p:nvSpPr>
        <p:spPr>
          <a:xfrm>
            <a:off x="5905500" y="2741657"/>
            <a:ext cx="2962275" cy="704850"/>
          </a:xfrm>
          <a:prstGeom prst="borderCallout2">
            <a:avLst>
              <a:gd name="adj1" fmla="val 18750"/>
              <a:gd name="adj2" fmla="val -8333"/>
              <a:gd name="adj3" fmla="val 18750"/>
              <a:gd name="adj4" fmla="val -16667"/>
              <a:gd name="adj5" fmla="val 154590"/>
              <a:gd name="adj6" fmla="val -52454"/>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Cars speeding over the bridge make left turns difficult.</a:t>
            </a:r>
          </a:p>
        </p:txBody>
      </p:sp>
      <p:sp>
        <p:nvSpPr>
          <p:cNvPr id="14" name="Line Callout 2 13"/>
          <p:cNvSpPr/>
          <p:nvPr/>
        </p:nvSpPr>
        <p:spPr>
          <a:xfrm>
            <a:off x="9099279" y="3533775"/>
            <a:ext cx="2962275" cy="704850"/>
          </a:xfrm>
          <a:prstGeom prst="borderCallout2">
            <a:avLst>
              <a:gd name="adj1" fmla="val 18750"/>
              <a:gd name="adj2" fmla="val -8333"/>
              <a:gd name="adj3" fmla="val 18750"/>
              <a:gd name="adj4" fmla="val -16667"/>
              <a:gd name="adj5" fmla="val 228914"/>
              <a:gd name="adj6" fmla="val -65959"/>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pedestrians cross here.</a:t>
            </a:r>
          </a:p>
        </p:txBody>
      </p:sp>
      <p:sp>
        <p:nvSpPr>
          <p:cNvPr id="18" name="Line Callout 2 17"/>
          <p:cNvSpPr/>
          <p:nvPr/>
        </p:nvSpPr>
        <p:spPr>
          <a:xfrm>
            <a:off x="3508104" y="5364737"/>
            <a:ext cx="3140346" cy="704850"/>
          </a:xfrm>
          <a:prstGeom prst="borderCallout2">
            <a:avLst>
              <a:gd name="adj1" fmla="val 18750"/>
              <a:gd name="adj2" fmla="val -8333"/>
              <a:gd name="adj3" fmla="val 18750"/>
              <a:gd name="adj4" fmla="val -16667"/>
              <a:gd name="adj5" fmla="val -195410"/>
              <a:gd name="adj6" fmla="val -2994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People speed on Beneficial Dr.</a:t>
            </a:r>
          </a:p>
        </p:txBody>
      </p:sp>
    </p:spTree>
    <p:extLst>
      <p:ext uri="{BB962C8B-B14F-4D97-AF65-F5344CB8AC3E}">
        <p14:creationId xmlns:p14="http://schemas.microsoft.com/office/powerpoint/2010/main" val="372024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ADDITIONAL CROSSINGS/CALMING ON BENEFICIAL DR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718563" y="1358204"/>
            <a:ext cx="4772025" cy="4466964"/>
          </a:xfrm>
        </p:spPr>
        <p:txBody>
          <a:bodyPr>
            <a:noAutofit/>
          </a:bodyPr>
          <a:lstStyle/>
          <a:p>
            <a:pPr marL="0" indent="0">
              <a:buNone/>
            </a:pPr>
            <a:r>
              <a:rPr lang="en-US" dirty="0"/>
              <a:t>Response:</a:t>
            </a:r>
          </a:p>
          <a:p>
            <a:pPr marL="0" indent="0">
              <a:buNone/>
            </a:pPr>
            <a:r>
              <a:rPr lang="en-US" sz="2000" dirty="0"/>
              <a:t>The City evaluated the two crossing locations, shown on the right</a:t>
            </a:r>
          </a:p>
          <a:p>
            <a:r>
              <a:rPr lang="en-US" sz="2000" dirty="0"/>
              <a:t>The northern location, shown here in red, did not meet approach sight distance requirements.  In other words, vehicles approaching the crosswalk would not have clear sight of the crosswalk and would not have enough time to react to a pedestrian in the crosswalk.</a:t>
            </a:r>
          </a:p>
          <a:p>
            <a:r>
              <a:rPr lang="en-US" sz="2000" dirty="0"/>
              <a:t>The southern location did meet the sight requirements.  The City is proposing a raised crosswalk at this location.</a:t>
            </a:r>
          </a:p>
          <a:p>
            <a:pPr marL="0" indent="0">
              <a:buNone/>
            </a:pPr>
            <a:endParaRPr lang="en-US" dirty="0"/>
          </a:p>
          <a:p>
            <a:pPr marL="0" indent="0">
              <a:buNone/>
            </a:pPr>
            <a:endParaRPr lang="en-US"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132" t="5172" r="18093" b="5383"/>
          <a:stretch/>
        </p:blipFill>
        <p:spPr>
          <a:xfrm rot="5400000">
            <a:off x="7061949" y="397421"/>
            <a:ext cx="3618575" cy="6388530"/>
          </a:xfrm>
          <a:prstGeom prst="rect">
            <a:avLst/>
          </a:prstGeom>
        </p:spPr>
      </p:pic>
      <p:sp>
        <p:nvSpPr>
          <p:cNvPr id="6" name="Oval 5"/>
          <p:cNvSpPr/>
          <p:nvPr/>
        </p:nvSpPr>
        <p:spPr>
          <a:xfrm rot="1418181">
            <a:off x="8746801" y="3717510"/>
            <a:ext cx="248870" cy="640657"/>
          </a:xfrm>
          <a:prstGeom prst="ellipse">
            <a:avLst/>
          </a:prstGeom>
          <a:noFill/>
          <a:ln>
            <a:solidFill>
              <a:srgbClr val="86C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617228">
            <a:off x="10168540" y="4060857"/>
            <a:ext cx="248870" cy="640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6292077" y="4324932"/>
            <a:ext cx="1721628" cy="2167944"/>
          </a:xfrm>
          <a:prstGeom prst="rect">
            <a:avLst/>
          </a:prstGeom>
          <a:solidFill>
            <a:srgbClr val="FFFFFF">
              <a:shade val="85000"/>
            </a:srgbClr>
          </a:solidFill>
          <a:ln w="88900" cap="sq">
            <a:solidFill>
              <a:srgbClr val="86C8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Connector 10"/>
          <p:cNvCxnSpPr>
            <a:endCxn id="6" idx="4"/>
          </p:cNvCxnSpPr>
          <p:nvPr/>
        </p:nvCxnSpPr>
        <p:spPr>
          <a:xfrm flipV="1">
            <a:off x="8048625" y="4331294"/>
            <a:ext cx="694182" cy="531659"/>
          </a:xfrm>
          <a:prstGeom prst="line">
            <a:avLst/>
          </a:prstGeom>
          <a:ln w="38100">
            <a:solidFill>
              <a:srgbClr val="86C8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87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PHYSICAL BARRIER ON THE BRIDGE</a:t>
            </a:r>
          </a:p>
        </p:txBody>
      </p:sp>
      <p:sp>
        <p:nvSpPr>
          <p:cNvPr id="3" name="Content Placeholder 2"/>
          <p:cNvSpPr>
            <a:spLocks noGrp="1"/>
          </p:cNvSpPr>
          <p:nvPr>
            <p:ph idx="1"/>
          </p:nvPr>
        </p:nvSpPr>
        <p:spPr>
          <a:xfrm>
            <a:off x="360947" y="1419725"/>
            <a:ext cx="7325728" cy="4940969"/>
          </a:xfrm>
        </p:spPr>
        <p:txBody>
          <a:bodyPr>
            <a:noAutofit/>
          </a:bodyPr>
          <a:lstStyle/>
          <a:p>
            <a:pPr marL="0" indent="0">
              <a:buNone/>
            </a:pPr>
            <a:r>
              <a:rPr lang="en-US" dirty="0"/>
              <a:t>Public Comment:</a:t>
            </a:r>
          </a:p>
          <a:p>
            <a:pPr marL="0" indent="0">
              <a:buNone/>
            </a:pPr>
            <a:r>
              <a:rPr lang="en-US" sz="2400" dirty="0"/>
              <a:t>Can a physical barrier between vehicular lanes and bike/pedestrian facilities be added on Beneficial Bridge?</a:t>
            </a:r>
          </a:p>
          <a:p>
            <a:pPr marL="0" indent="0">
              <a:buNone/>
            </a:pPr>
            <a:r>
              <a:rPr lang="en-US" dirty="0"/>
              <a:t>Response:</a:t>
            </a:r>
          </a:p>
          <a:p>
            <a:pPr marL="0" indent="0">
              <a:buNone/>
            </a:pPr>
            <a:r>
              <a:rPr lang="en-US" sz="2400" dirty="0"/>
              <a:t>Unfortunately, there is insufficient width to provide a concrete barrier and maintain two vehicular lanes in each direction.  That said, the City is currently planning a pilot project to test a new type of tubular delineator.  These delineators are not as substantial as concrete barrier, but they have been shown to increase the “shy distance” of passing vehicles.  The City will add this bridge to the list of pilot locations.</a:t>
            </a:r>
          </a:p>
          <a:p>
            <a:pPr marL="0" indent="0">
              <a:buNone/>
            </a:pPr>
            <a:endParaRPr lang="en-US" sz="2400"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www.pexco.com/media/2856/bike-lane-church-street-modified.jpg?crop=0,0.40050956686816197,0.20019906156689887,0&amp;cropmode=percentage&amp;width=555&amp;height=312&amp;rnd=13164812487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675" y="2038350"/>
            <a:ext cx="4362953" cy="245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2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Overview</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2070198"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pic>
        <p:nvPicPr>
          <p:cNvPr id="4" name="Picture 3">
            <a:extLst>
              <a:ext uri="{FF2B5EF4-FFF2-40B4-BE49-F238E27FC236}">
                <a16:creationId xmlns:a16="http://schemas.microsoft.com/office/drawing/2014/main" id="{B10C8412-BC46-4B5F-BB88-3B70C33BA357}"/>
              </a:ext>
            </a:extLst>
          </p:cNvPr>
          <p:cNvPicPr>
            <a:picLocks noChangeAspect="1"/>
          </p:cNvPicPr>
          <p:nvPr/>
        </p:nvPicPr>
        <p:blipFill>
          <a:blip r:embed="rId4"/>
          <a:stretch>
            <a:fillRect/>
          </a:stretch>
        </p:blipFill>
        <p:spPr>
          <a:xfrm>
            <a:off x="3200961" y="478081"/>
            <a:ext cx="8610039" cy="5571201"/>
          </a:xfrm>
          <a:prstGeom prst="rect">
            <a:avLst/>
          </a:prstGeom>
        </p:spPr>
      </p:pic>
    </p:spTree>
    <p:extLst>
      <p:ext uri="{BB962C8B-B14F-4D97-AF65-F5344CB8AC3E}">
        <p14:creationId xmlns:p14="http://schemas.microsoft.com/office/powerpoint/2010/main" val="3897651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PEDESTRIAN RAILING </a:t>
            </a:r>
          </a:p>
        </p:txBody>
      </p:sp>
      <p:sp>
        <p:nvSpPr>
          <p:cNvPr id="3" name="Content Placeholder 2"/>
          <p:cNvSpPr>
            <a:spLocks noGrp="1"/>
          </p:cNvSpPr>
          <p:nvPr>
            <p:ph idx="1"/>
          </p:nvPr>
        </p:nvSpPr>
        <p:spPr>
          <a:xfrm>
            <a:off x="360946" y="1419725"/>
            <a:ext cx="10802353" cy="4940969"/>
          </a:xfrm>
        </p:spPr>
        <p:txBody>
          <a:bodyPr>
            <a:noAutofit/>
          </a:bodyPr>
          <a:lstStyle/>
          <a:p>
            <a:pPr marL="0" indent="0">
              <a:buNone/>
            </a:pPr>
            <a:r>
              <a:rPr lang="en-US" dirty="0"/>
              <a:t>Public Comment:</a:t>
            </a:r>
          </a:p>
          <a:p>
            <a:pPr marL="0" indent="0">
              <a:buNone/>
            </a:pPr>
            <a:r>
              <a:rPr lang="en-US" sz="2400" dirty="0"/>
              <a:t>Could fencing or railing be installed to deter pedestrians from crossing south of </a:t>
            </a:r>
            <a:r>
              <a:rPr lang="en-US" sz="2400" dirty="0" err="1"/>
              <a:t>Channelside</a:t>
            </a:r>
            <a:r>
              <a:rPr lang="en-US" sz="2400" dirty="0"/>
              <a:t> </a:t>
            </a:r>
            <a:r>
              <a:rPr lang="en-US" sz="2400" dirty="0" err="1"/>
              <a:t>Dr</a:t>
            </a:r>
            <a:r>
              <a:rPr lang="en-US" sz="2400" dirty="0"/>
              <a:t> from the </a:t>
            </a:r>
            <a:r>
              <a:rPr lang="en-US" sz="2400" dirty="0" err="1"/>
              <a:t>Riverwalk</a:t>
            </a:r>
            <a:r>
              <a:rPr lang="en-US" sz="2400" dirty="0"/>
              <a:t> and Tampa Bay History Center to Garrison Street Parking Lot?</a:t>
            </a:r>
          </a:p>
          <a:p>
            <a:pPr marL="0" indent="0">
              <a:buNone/>
            </a:pPr>
            <a:r>
              <a:rPr lang="en-US" dirty="0"/>
              <a:t>Response:</a:t>
            </a:r>
          </a:p>
          <a:p>
            <a:pPr marL="0" indent="0">
              <a:buNone/>
            </a:pPr>
            <a:r>
              <a:rPr lang="en-US" sz="2400" dirty="0"/>
              <a:t>The City recognizes the issue.  However, considering the rapidly changing nature of the district, the City would like to coordinate more with the CRA and City Planning officials before adding any railing.  Therefore, the City is not proposing any railing with this project but will continue to monitor the location.</a:t>
            </a:r>
          </a:p>
          <a:p>
            <a:pPr marL="0" indent="0">
              <a:buNone/>
            </a:pPr>
            <a:endParaRPr lang="en-US" sz="2400" dirty="0"/>
          </a:p>
          <a:p>
            <a:pPr>
              <a:buFont typeface="Wingdings" panose="05000000000000000000" pitchFamily="2" charset="2"/>
              <a:buChar char="§"/>
            </a:pPr>
            <a:endParaRPr lang="en-US" sz="2400" dirty="0"/>
          </a:p>
          <a:p>
            <a:pPr marL="0" indent="0">
              <a:buNone/>
            </a:pPr>
            <a:endParaRPr lang="en-US" sz="2400" dirty="0"/>
          </a:p>
          <a:p>
            <a:pPr marL="0" indent="0">
              <a:buNone/>
            </a:pPr>
            <a:endParaRPr lang="en-US" sz="2400" dirty="0"/>
          </a:p>
          <a:p>
            <a:pPr marL="457200" lvl="1" indent="0">
              <a:buNone/>
            </a:pPr>
            <a:endParaRPr lang="en-US" sz="16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48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a:solidFill>
                  <a:prstClr val="white"/>
                </a:solidFill>
              </a:rPr>
              <a:t>LOWER SPEED LIMITS</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813569" y="3080386"/>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Speed Table</a:t>
            </a:r>
          </a:p>
        </p:txBody>
      </p:sp>
      <p:sp>
        <p:nvSpPr>
          <p:cNvPr id="18" name="TextBox 17"/>
          <p:cNvSpPr txBox="1"/>
          <p:nvPr/>
        </p:nvSpPr>
        <p:spPr>
          <a:xfrm>
            <a:off x="446313" y="5882408"/>
            <a:ext cx="19511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Median Island</a:t>
            </a:r>
          </a:p>
        </p:txBody>
      </p:sp>
      <p:sp>
        <p:nvSpPr>
          <p:cNvPr id="20" name="TextBox 19"/>
          <p:cNvSpPr txBox="1"/>
          <p:nvPr/>
        </p:nvSpPr>
        <p:spPr>
          <a:xfrm>
            <a:off x="446313" y="3615291"/>
            <a:ext cx="26020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Neck-down/Choker</a:t>
            </a:r>
          </a:p>
        </p:txBody>
      </p:sp>
      <p:sp>
        <p:nvSpPr>
          <p:cNvPr id="23" name="TextBox 22"/>
          <p:cNvSpPr txBox="1"/>
          <p:nvPr/>
        </p:nvSpPr>
        <p:spPr>
          <a:xfrm>
            <a:off x="5747198" y="3620505"/>
            <a:ext cx="25664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Raised Intersection</a:t>
            </a:r>
          </a:p>
        </p:txBody>
      </p:sp>
      <p:sp>
        <p:nvSpPr>
          <p:cNvPr id="24" name="TextBox 23"/>
          <p:cNvSpPr txBox="1"/>
          <p:nvPr/>
        </p:nvSpPr>
        <p:spPr>
          <a:xfrm>
            <a:off x="5690770" y="5869855"/>
            <a:ext cx="17284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Roundabout</a:t>
            </a:r>
          </a:p>
        </p:txBody>
      </p:sp>
      <p:sp>
        <p:nvSpPr>
          <p:cNvPr id="25" name="TextBox 24"/>
          <p:cNvSpPr txBox="1"/>
          <p:nvPr/>
        </p:nvSpPr>
        <p:spPr>
          <a:xfrm>
            <a:off x="9393760" y="5788784"/>
            <a:ext cx="1502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Mini-circle</a:t>
            </a:r>
          </a:p>
        </p:txBody>
      </p:sp>
      <p:sp>
        <p:nvSpPr>
          <p:cNvPr id="6" name="Rectangle 5"/>
          <p:cNvSpPr/>
          <p:nvPr/>
        </p:nvSpPr>
        <p:spPr>
          <a:xfrm>
            <a:off x="956703" y="5419452"/>
            <a:ext cx="20422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Raised Ped Crossing</a:t>
            </a:r>
          </a:p>
        </p:txBody>
      </p:sp>
      <p:sp>
        <p:nvSpPr>
          <p:cNvPr id="7" name="Rectangle 6"/>
          <p:cNvSpPr/>
          <p:nvPr/>
        </p:nvSpPr>
        <p:spPr>
          <a:xfrm>
            <a:off x="4332308" y="5508351"/>
            <a:ext cx="16692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Lane Narrowing</a:t>
            </a:r>
          </a:p>
        </p:txBody>
      </p:sp>
      <p:sp>
        <p:nvSpPr>
          <p:cNvPr id="8" name="Rectangle 7"/>
          <p:cNvSpPr/>
          <p:nvPr/>
        </p:nvSpPr>
        <p:spPr>
          <a:xfrm>
            <a:off x="9798114" y="4128615"/>
            <a:ext cx="11630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Bike Lanes</a:t>
            </a:r>
          </a:p>
        </p:txBody>
      </p:sp>
      <p:grpSp>
        <p:nvGrpSpPr>
          <p:cNvPr id="9" name="Group 8"/>
          <p:cNvGrpSpPr/>
          <p:nvPr/>
        </p:nvGrpSpPr>
        <p:grpSpPr>
          <a:xfrm>
            <a:off x="7631983" y="4278936"/>
            <a:ext cx="3080556" cy="2569467"/>
            <a:chOff x="8313671" y="1173032"/>
            <a:chExt cx="3080556" cy="2569467"/>
          </a:xfrm>
        </p:grpSpPr>
        <p:sp>
          <p:nvSpPr>
            <p:cNvPr id="10" name="TextBox 9"/>
            <p:cNvSpPr txBox="1"/>
            <p:nvPr/>
          </p:nvSpPr>
          <p:spPr>
            <a:xfrm>
              <a:off x="8313671" y="2911502"/>
              <a:ext cx="30805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Proposed Speed Limit Reduction</a:t>
              </a:r>
            </a:p>
          </p:txBody>
        </p:sp>
        <p:pic>
          <p:nvPicPr>
            <p:cNvPr id="11" name="Picture 10"/>
            <p:cNvPicPr>
              <a:picLocks noChangeAspect="1"/>
            </p:cNvPicPr>
            <p:nvPr/>
          </p:nvPicPr>
          <p:blipFill>
            <a:blip r:embed="rId3"/>
            <a:stretch>
              <a:fillRect/>
            </a:stretch>
          </p:blipFill>
          <p:spPr>
            <a:xfrm>
              <a:off x="8555560" y="1478260"/>
              <a:ext cx="838200" cy="1076325"/>
            </a:xfrm>
            <a:prstGeom prst="rect">
              <a:avLst/>
            </a:prstGeom>
          </p:spPr>
        </p:pic>
        <p:sp>
          <p:nvSpPr>
            <p:cNvPr id="13" name="Right Arrow 12"/>
            <p:cNvSpPr/>
            <p:nvPr/>
          </p:nvSpPr>
          <p:spPr>
            <a:xfrm>
              <a:off x="9462092" y="1708034"/>
              <a:ext cx="336022" cy="3095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Oval 13"/>
            <p:cNvSpPr/>
            <p:nvPr/>
          </p:nvSpPr>
          <p:spPr>
            <a:xfrm>
              <a:off x="9975602" y="1173032"/>
              <a:ext cx="1113243" cy="16335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0168033" y="1510810"/>
              <a:ext cx="728382" cy="953738"/>
            </a:xfrm>
            <a:prstGeom prst="rect">
              <a:avLst/>
            </a:prstGeom>
          </p:spPr>
        </p:pic>
      </p:grpSp>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2675" y="1205354"/>
            <a:ext cx="4982170" cy="252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441354" y="3679661"/>
            <a:ext cx="3903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REDUCED SPEED SAVES LIVES</a:t>
            </a:r>
          </a:p>
        </p:txBody>
      </p:sp>
      <p:sp>
        <p:nvSpPr>
          <p:cNvPr id="16" name="Content Placeholder 15"/>
          <p:cNvSpPr>
            <a:spLocks noGrp="1"/>
          </p:cNvSpPr>
          <p:nvPr>
            <p:ph idx="1"/>
          </p:nvPr>
        </p:nvSpPr>
        <p:spPr>
          <a:xfrm>
            <a:off x="101963" y="1276056"/>
            <a:ext cx="5899585" cy="4525963"/>
          </a:xfrm>
        </p:spPr>
        <p:txBody>
          <a:bodyPr>
            <a:normAutofit/>
          </a:bodyPr>
          <a:lstStyle/>
          <a:p>
            <a:pPr marL="0" indent="0">
              <a:buNone/>
            </a:pPr>
            <a:r>
              <a:rPr lang="en-US" dirty="0"/>
              <a:t>Public Comment:</a:t>
            </a:r>
          </a:p>
          <a:p>
            <a:pPr marL="0" indent="0">
              <a:buNone/>
            </a:pPr>
            <a:r>
              <a:rPr lang="en-US" sz="2400" dirty="0"/>
              <a:t>Can the speed limits be lowered?</a:t>
            </a:r>
          </a:p>
          <a:p>
            <a:pPr marL="0" indent="0">
              <a:buNone/>
            </a:pPr>
            <a:r>
              <a:rPr lang="en-US" dirty="0"/>
              <a:t>Response:</a:t>
            </a:r>
          </a:p>
          <a:p>
            <a:pPr marL="0" indent="0">
              <a:buNone/>
            </a:pPr>
            <a:r>
              <a:rPr lang="en-US" sz="2400" dirty="0"/>
              <a:t>Considering the surrounding context and the proposed design changes, it is </a:t>
            </a:r>
            <a:r>
              <a:rPr lang="en-US" sz="2400"/>
              <a:t>appropriate to lower </a:t>
            </a:r>
            <a:r>
              <a:rPr lang="en-US" sz="2400" dirty="0"/>
              <a:t>the speed limits of both Beneficial Dr. and Knights Run Ave. to 25 mph.</a:t>
            </a:r>
          </a:p>
          <a:p>
            <a:pPr marL="0" indent="0">
              <a:buNone/>
            </a:pPr>
            <a:endParaRPr lang="en-US" sz="2400" dirty="0"/>
          </a:p>
        </p:txBody>
      </p:sp>
    </p:spTree>
    <p:extLst>
      <p:ext uri="{BB962C8B-B14F-4D97-AF65-F5344CB8AC3E}">
        <p14:creationId xmlns:p14="http://schemas.microsoft.com/office/powerpoint/2010/main" val="1976026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mn-lt"/>
              </a:rPr>
              <a:t>DESIGN AND CONSTRUCTION SCHEDULE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nvPr>
        </p:nvGraphicFramePr>
        <p:xfrm>
          <a:off x="1029048" y="746309"/>
          <a:ext cx="10133904" cy="4127693"/>
        </p:xfrm>
        <a:graphic>
          <a:graphicData uri="http://schemas.openxmlformats.org/drawingml/2006/table">
            <a:tbl>
              <a:tblPr firstRow="1" firstCol="1" bandRow="1"/>
              <a:tblGrid>
                <a:gridCol w="2921780">
                  <a:extLst>
                    <a:ext uri="{9D8B030D-6E8A-4147-A177-3AD203B41FA5}">
                      <a16:colId xmlns:a16="http://schemas.microsoft.com/office/drawing/2014/main" val="3136943206"/>
                    </a:ext>
                  </a:extLst>
                </a:gridCol>
                <a:gridCol w="1725370">
                  <a:extLst>
                    <a:ext uri="{9D8B030D-6E8A-4147-A177-3AD203B41FA5}">
                      <a16:colId xmlns:a16="http://schemas.microsoft.com/office/drawing/2014/main" val="1940065677"/>
                    </a:ext>
                  </a:extLst>
                </a:gridCol>
                <a:gridCol w="1295470">
                  <a:extLst>
                    <a:ext uri="{9D8B030D-6E8A-4147-A177-3AD203B41FA5}">
                      <a16:colId xmlns:a16="http://schemas.microsoft.com/office/drawing/2014/main" val="909838111"/>
                    </a:ext>
                  </a:extLst>
                </a:gridCol>
                <a:gridCol w="1467622">
                  <a:extLst>
                    <a:ext uri="{9D8B030D-6E8A-4147-A177-3AD203B41FA5}">
                      <a16:colId xmlns:a16="http://schemas.microsoft.com/office/drawing/2014/main" val="2583291064"/>
                    </a:ext>
                  </a:extLst>
                </a:gridCol>
                <a:gridCol w="1361831">
                  <a:extLst>
                    <a:ext uri="{9D8B030D-6E8A-4147-A177-3AD203B41FA5}">
                      <a16:colId xmlns:a16="http://schemas.microsoft.com/office/drawing/2014/main" val="4004502363"/>
                    </a:ext>
                  </a:extLst>
                </a:gridCol>
                <a:gridCol w="1361831">
                  <a:extLst>
                    <a:ext uri="{9D8B030D-6E8A-4147-A177-3AD203B41FA5}">
                      <a16:colId xmlns:a16="http://schemas.microsoft.com/office/drawing/2014/main" val="2425244392"/>
                    </a:ext>
                  </a:extLst>
                </a:gridCol>
              </a:tblGrid>
              <a:tr h="1673569">
                <a:tc gridSpan="6">
                  <a:txBody>
                    <a:bodyPr/>
                    <a:lstStyle/>
                    <a:p>
                      <a:pPr marL="457200" marR="457200" algn="ctr">
                        <a:lnSpc>
                          <a:spcPct val="8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a:noFill/>
                    </a:lnL>
                    <a:lnR>
                      <a:noFill/>
                    </a:lnR>
                    <a:lnT>
                      <a:noFill/>
                    </a:lnT>
                    <a:lnB w="28575" cap="flat" cmpd="sng" algn="ctr">
                      <a:solidFill>
                        <a:srgbClr val="7F7F7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4897055"/>
                  </a:ext>
                </a:extLst>
              </a:tr>
              <a:tr h="316817">
                <a:tc rowSpan="2">
                  <a:txBody>
                    <a:bodyPr/>
                    <a:lstStyle/>
                    <a:p>
                      <a:pPr marL="0" marR="0" algn="ctr">
                        <a:lnSpc>
                          <a:spcPct val="85000"/>
                        </a:lnSpc>
                        <a:spcBef>
                          <a:spcPts val="0"/>
                        </a:spcBef>
                        <a:spcAft>
                          <a:spcPts val="0"/>
                        </a:spcAft>
                      </a:pPr>
                      <a:r>
                        <a:rPr lang="en-US" sz="1000" b="1" dirty="0">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PHASE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rowSpan="2">
                  <a:txBody>
                    <a:bodyPr/>
                    <a:lstStyle/>
                    <a:p>
                      <a:pPr marL="0" marR="0" algn="ctr">
                        <a:lnSpc>
                          <a:spcPct val="85000"/>
                        </a:lnSpc>
                        <a:spcBef>
                          <a:spcPts val="0"/>
                        </a:spcBef>
                        <a:spcAft>
                          <a:spcPts val="0"/>
                        </a:spcAft>
                      </a:pPr>
                      <a:r>
                        <a:rPr lang="en-US" sz="10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FIRM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rowSpan="2">
                  <a:txBody>
                    <a:bodyPr/>
                    <a:lstStyle/>
                    <a:p>
                      <a:pPr marL="0" marR="0" algn="ctr">
                        <a:lnSpc>
                          <a:spcPct val="85000"/>
                        </a:lnSpc>
                        <a:spcBef>
                          <a:spcPts val="0"/>
                        </a:spcBef>
                        <a:spcAft>
                          <a:spcPts val="0"/>
                        </a:spcAft>
                      </a:pPr>
                      <a:r>
                        <a:rPr lang="en-US" sz="10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rowSpan="2">
                  <a:txBody>
                    <a:bodyPr/>
                    <a:lstStyle/>
                    <a:p>
                      <a:pPr marL="0" marR="0" algn="ctr">
                        <a:lnSpc>
                          <a:spcPct val="85000"/>
                        </a:lnSpc>
                        <a:spcBef>
                          <a:spcPts val="0"/>
                        </a:spcBef>
                        <a:spcAft>
                          <a:spcPts val="0"/>
                        </a:spcAft>
                      </a:pPr>
                      <a:r>
                        <a:rPr lang="en-US" sz="1000" b="1" dirty="0">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gridSpan="2">
                  <a:txBody>
                    <a:bodyPr/>
                    <a:lstStyle/>
                    <a:p>
                      <a:pPr marL="0" marR="0" algn="ctr">
                        <a:lnSpc>
                          <a:spcPct val="85000"/>
                        </a:lnSpc>
                        <a:spcBef>
                          <a:spcPts val="0"/>
                        </a:spcBef>
                        <a:spcAft>
                          <a:spcPts val="0"/>
                        </a:spcAft>
                      </a:pPr>
                      <a:r>
                        <a:rPr lang="en-US" sz="10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SCHEDULE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hMerge="1">
                  <a:txBody>
                    <a:bodyPr/>
                    <a:lstStyle/>
                    <a:p>
                      <a:endParaRPr lang="en-US"/>
                    </a:p>
                  </a:txBody>
                  <a:tcPr/>
                </a:tc>
                <a:extLst>
                  <a:ext uri="{0D108BD9-81ED-4DB2-BD59-A6C34878D82A}">
                    <a16:rowId xmlns:a16="http://schemas.microsoft.com/office/drawing/2014/main" val="2017873856"/>
                  </a:ext>
                </a:extLst>
              </a:tr>
              <a:tr h="36458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85000"/>
                        </a:lnSpc>
                        <a:spcBef>
                          <a:spcPts val="0"/>
                        </a:spcBef>
                        <a:spcAft>
                          <a:spcPts val="0"/>
                        </a:spcAft>
                      </a:pPr>
                      <a:r>
                        <a:rPr lang="en-US" sz="10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START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tc>
                  <a:txBody>
                    <a:bodyPr/>
                    <a:lstStyle/>
                    <a:p>
                      <a:pPr marL="0" marR="0" algn="ctr">
                        <a:lnSpc>
                          <a:spcPct val="107000"/>
                        </a:lnSpc>
                        <a:spcBef>
                          <a:spcPts val="0"/>
                        </a:spcBef>
                        <a:spcAft>
                          <a:spcPts val="0"/>
                        </a:spcAft>
                      </a:pPr>
                      <a:r>
                        <a:rPr lang="en-US" sz="1000" b="1">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FINISH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0072BC"/>
                    </a:solidFill>
                  </a:tcPr>
                </a:tc>
                <a:extLst>
                  <a:ext uri="{0D108BD9-81ED-4DB2-BD59-A6C34878D82A}">
                    <a16:rowId xmlns:a16="http://schemas.microsoft.com/office/drawing/2014/main" val="1580134457"/>
                  </a:ext>
                </a:extLst>
              </a:tr>
              <a:tr h="1022038">
                <a:tc>
                  <a:txBody>
                    <a:bodyPr/>
                    <a:lstStyle/>
                    <a:p>
                      <a:pPr marL="0" marR="0" algn="l">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In-House (City of Tampa Staff)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Complete Streets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Spring 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Fall 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52442893"/>
                  </a:ext>
                </a:extLst>
              </a:tr>
              <a:tr h="750687">
                <a:tc>
                  <a:txBody>
                    <a:bodyPr/>
                    <a:lstStyle/>
                    <a:p>
                      <a:pPr marL="0" marR="0" algn="l">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Construction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TBD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Est. $351,000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Complete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Streets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Summer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85000"/>
                        </a:lnSpc>
                        <a:spcBef>
                          <a:spcPts val="0"/>
                        </a:spcBef>
                        <a:spcAft>
                          <a:spcPts val="0"/>
                        </a:spcAft>
                      </a:pPr>
                      <a:r>
                        <a:rPr lang="en-US" sz="1100">
                          <a:effectLst/>
                          <a:latin typeface="Century Gothic" panose="020B0502020202020204" pitchFamily="34" charset="0"/>
                          <a:ea typeface="Calibri" panose="020F0502020204030204" pitchFamily="34" charset="0"/>
                          <a:cs typeface="Calibri" panose="020F0502020204030204" pitchFamily="34" charset="0"/>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tc>
                  <a:txBody>
                    <a:bodyPr/>
                    <a:lstStyle/>
                    <a:p>
                      <a:pPr marL="0" marR="0" algn="ctr">
                        <a:lnSpc>
                          <a:spcPct val="8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alibri" panose="020F0502020204030204" pitchFamily="34" charset="0"/>
                        </a:rPr>
                        <a:t>Fall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8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alibri" panose="020F0502020204030204" pitchFamily="34" charset="0"/>
                        </a:rPr>
                        <a:t>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54610" marB="54610" anchor="ctr">
                    <a:lnL w="28575" cap="flat" cmpd="sng" algn="ctr">
                      <a:solidFill>
                        <a:srgbClr val="7F7F7F"/>
                      </a:solidFill>
                      <a:prstDash val="solid"/>
                      <a:round/>
                      <a:headEnd type="none" w="med" len="med"/>
                      <a:tailEnd type="none" w="med" len="med"/>
                    </a:lnL>
                    <a:lnR w="28575" cap="flat" cmpd="sng" algn="ctr">
                      <a:solidFill>
                        <a:srgbClr val="7F7F7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87146552"/>
                  </a:ext>
                </a:extLst>
              </a:tr>
            </a:tbl>
          </a:graphicData>
        </a:graphic>
      </p:graphicFrame>
      <p:sp>
        <p:nvSpPr>
          <p:cNvPr id="5" name="Rectangle 1"/>
          <p:cNvSpPr>
            <a:spLocks noChangeArrowheads="1"/>
          </p:cNvSpPr>
          <p:nvPr/>
        </p:nvSpPr>
        <p:spPr bwMode="auto">
          <a:xfrm>
            <a:off x="410610" y="4812561"/>
            <a:ext cx="11191876" cy="123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HelveticaNeueLTStd-Cn" charset="0"/>
              </a:rPr>
              <a:t>* </a:t>
            </a:r>
            <a:r>
              <a:rPr kumimoji="0" lang="en-US" altLang="en-US" sz="1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HelveticaNeueLTStd-Cn" charset="0"/>
              </a:rPr>
              <a:t>Construction will commence following the </a:t>
            </a:r>
            <a:r>
              <a:rPr kumimoji="0" lang="en-US" altLang="en-US" sz="1200" b="0" i="1"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HelveticaNeueLTStd-Cn" charset="0"/>
              </a:rPr>
              <a:t>Harbour</a:t>
            </a:r>
            <a:r>
              <a:rPr kumimoji="0" lang="en-US" altLang="en-US" sz="1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HelveticaNeueLTStd-Cn" charset="0"/>
              </a:rPr>
              <a:t> Island Force Main Replacement Project and continue for approximately four months.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35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downtown tampa panoramic 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3139" t="10452" r="3695" b="40852"/>
          <a:stretch/>
        </p:blipFill>
        <p:spPr bwMode="auto">
          <a:xfrm>
            <a:off x="-37124" y="5253213"/>
            <a:ext cx="12229124" cy="2157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900"/>
                    </a14:imgEffect>
                    <a14:imgEffect>
                      <a14:saturation sat="127000"/>
                    </a14:imgEffect>
                    <a14:imgEffect>
                      <a14:brightnessContrast bright="25000" contrast="-5000"/>
                    </a14:imgEffect>
                  </a14:imgLayer>
                </a14:imgProps>
              </a:ext>
              <a:ext uri="{28A0092B-C50C-407E-A947-70E740481C1C}">
                <a14:useLocalDpi xmlns:a14="http://schemas.microsoft.com/office/drawing/2010/main" val="0"/>
              </a:ext>
            </a:extLst>
          </a:blip>
          <a:stretch>
            <a:fillRect/>
          </a:stretch>
        </p:blipFill>
        <p:spPr>
          <a:xfrm>
            <a:off x="-18562" y="9358735"/>
            <a:ext cx="12191999" cy="1718841"/>
          </a:xfrm>
          <a:prstGeom prst="rect">
            <a:avLst/>
          </a:prstGeom>
          <a:solidFill>
            <a:schemeClr val="bg1"/>
          </a:solidFill>
        </p:spPr>
      </p:pic>
      <p:sp>
        <p:nvSpPr>
          <p:cNvPr id="16" name="Title 15"/>
          <p:cNvSpPr>
            <a:spLocks noGrp="1"/>
          </p:cNvSpPr>
          <p:nvPr>
            <p:ph type="title"/>
          </p:nvPr>
        </p:nvSpPr>
        <p:spPr/>
        <p:txBody>
          <a:bodyPr>
            <a:normAutofit/>
          </a:bodyPr>
          <a:lstStyle/>
          <a:p>
            <a:pPr algn="l">
              <a:lnSpc>
                <a:spcPts val="4000"/>
              </a:lnSpc>
            </a:pPr>
            <a:r>
              <a:rPr lang="en-US" dirty="0"/>
              <a:t>CONTACT INFORMATION</a:t>
            </a:r>
          </a:p>
        </p:txBody>
      </p:sp>
      <p:sp>
        <p:nvSpPr>
          <p:cNvPr id="18" name="Content Placeholder 17"/>
          <p:cNvSpPr>
            <a:spLocks noGrp="1"/>
          </p:cNvSpPr>
          <p:nvPr>
            <p:ph sz="half" idx="2"/>
          </p:nvPr>
        </p:nvSpPr>
        <p:spPr>
          <a:xfrm>
            <a:off x="-381000" y="2657015"/>
            <a:ext cx="12573000" cy="2841127"/>
          </a:xfrm>
        </p:spPr>
        <p:txBody>
          <a:bodyPr>
            <a:normAutofit/>
          </a:bodyPr>
          <a:lstStyle/>
          <a:p>
            <a:pPr marL="0" indent="0" algn="ctr">
              <a:buNone/>
            </a:pPr>
            <a:r>
              <a:rPr lang="en-US" dirty="0"/>
              <a:t>Project Manager – Bernadette Corey</a:t>
            </a:r>
          </a:p>
          <a:p>
            <a:pPr marL="0" indent="0" algn="ctr">
              <a:buNone/>
            </a:pPr>
            <a:r>
              <a:rPr lang="en-US" dirty="0"/>
              <a:t>Bernadette.corey@tampagov.net</a:t>
            </a:r>
          </a:p>
          <a:p>
            <a:pPr marL="0" indent="0" algn="ctr">
              <a:buNone/>
            </a:pPr>
            <a:r>
              <a:rPr lang="en-US" dirty="0"/>
              <a:t>P: (813) 274-8512</a:t>
            </a:r>
          </a:p>
          <a:p>
            <a:pPr marL="0" indent="0" algn="ctr">
              <a:buNone/>
            </a:pPr>
            <a:r>
              <a:rPr lang="en-US" dirty="0"/>
              <a:t>Project Website:</a:t>
            </a:r>
          </a:p>
          <a:p>
            <a:pPr marL="0" indent="0" algn="ctr">
              <a:buNone/>
            </a:pPr>
            <a:r>
              <a:rPr lang="en-US" dirty="0">
                <a:hlinkClick r:id="rId5"/>
              </a:rPr>
              <a:t>https://www.tampagov.net/tss-transportation/projects/hicompletestreets</a:t>
            </a:r>
            <a:endParaRPr lang="en-US" dirty="0"/>
          </a:p>
          <a:p>
            <a:pPr marL="0" indent="0" algn="ctr">
              <a:buNone/>
            </a:pP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9BFB5A-95C8-4104-A0BC-AE51F3050578}"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4364" y="87815"/>
            <a:ext cx="148113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14919" y="1422954"/>
            <a:ext cx="7762161"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a:ea typeface="+mn-ea"/>
                <a:cs typeface="+mn-cs"/>
              </a:rPr>
              <a:t>PLEASE PROVIDE EMAIL ADDRESS TO BE PUT ON OUR PROJECT SPECIFIC MAILING LIST</a:t>
            </a:r>
          </a:p>
        </p:txBody>
      </p:sp>
    </p:spTree>
    <p:extLst>
      <p:ext uri="{BB962C8B-B14F-4D97-AF65-F5344CB8AC3E}">
        <p14:creationId xmlns:p14="http://schemas.microsoft.com/office/powerpoint/2010/main" val="1906685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572CCF-03AE-D74C-8055-D08B43E10170}"/>
              </a:ext>
            </a:extLst>
          </p:cNvPr>
          <p:cNvPicPr>
            <a:picLocks noChangeAspect="1"/>
          </p:cNvPicPr>
          <p:nvPr/>
        </p:nvPicPr>
        <p:blipFill>
          <a:blip r:embed="rId3"/>
          <a:stretch>
            <a:fillRect/>
          </a:stretch>
        </p:blipFill>
        <p:spPr>
          <a:xfrm>
            <a:off x="0" y="0"/>
            <a:ext cx="12192000" cy="6375400"/>
          </a:xfrm>
          <a:prstGeom prst="rect">
            <a:avLst/>
          </a:prstGeom>
        </p:spPr>
      </p:pic>
      <p:sp>
        <p:nvSpPr>
          <p:cNvPr id="10" name="Rectangle 9">
            <a:extLst>
              <a:ext uri="{FF2B5EF4-FFF2-40B4-BE49-F238E27FC236}">
                <a16:creationId xmlns:a16="http://schemas.microsoft.com/office/drawing/2014/main" id="{1A755359-B94E-A84F-A06A-A1BAC491A583}"/>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2" name="Rectangle 11">
            <a:extLst>
              <a:ext uri="{FF2B5EF4-FFF2-40B4-BE49-F238E27FC236}">
                <a16:creationId xmlns:a16="http://schemas.microsoft.com/office/drawing/2014/main" id="{D6ABD4F9-8C8C-A34B-BAA0-70058ECA370F}"/>
              </a:ext>
            </a:extLst>
          </p:cNvPr>
          <p:cNvSpPr/>
          <p:nvPr/>
        </p:nvSpPr>
        <p:spPr>
          <a:xfrm>
            <a:off x="3870251" y="2414523"/>
            <a:ext cx="3944680" cy="18606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5" name="Subtitle 2">
            <a:extLst>
              <a:ext uri="{FF2B5EF4-FFF2-40B4-BE49-F238E27FC236}">
                <a16:creationId xmlns:a16="http://schemas.microsoft.com/office/drawing/2014/main" id="{BF150E45-EC8F-EC4B-AA88-903357570447}"/>
              </a:ext>
            </a:extLst>
          </p:cNvPr>
          <p:cNvSpPr txBox="1">
            <a:spLocks/>
          </p:cNvSpPr>
          <p:nvPr/>
        </p:nvSpPr>
        <p:spPr>
          <a:xfrm>
            <a:off x="-193725" y="2631858"/>
            <a:ext cx="12192000" cy="2890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chemeClr val="bg1"/>
                </a:solidFill>
                <a:latin typeface="Arial" panose="020B0604020202020204" pitchFamily="34" charset="0"/>
                <a:cs typeface="Arial" panose="020B0604020202020204" pitchFamily="34" charset="0"/>
              </a:rPr>
              <a:t>Q &amp; A</a:t>
            </a: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4471261" y="3903802"/>
            <a:ext cx="2967925"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0135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Old Water Street (1)</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6713389"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6713389" cy="2015936"/>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400" dirty="0">
                <a:solidFill>
                  <a:schemeClr val="bg1"/>
                </a:solidFill>
              </a:rPr>
              <a:t>We will shut down all eastbound movement on Old Water from Florida Avenue from 4/29/19 to 8/19/19</a:t>
            </a:r>
            <a:endParaRPr lang="en-US" sz="2400" dirty="0">
              <a:solidFill>
                <a:srgbClr val="FF0000"/>
              </a:solidFill>
            </a:endParaRPr>
          </a:p>
          <a:p>
            <a:pPr marL="457200" lvl="0" indent="-457200">
              <a:spcAft>
                <a:spcPts val="600"/>
              </a:spcAft>
              <a:buFont typeface="Arial" panose="020B0604020202020204" pitchFamily="34" charset="0"/>
              <a:buChar char="•"/>
            </a:pPr>
            <a:r>
              <a:rPr lang="en-US" sz="2400" dirty="0">
                <a:solidFill>
                  <a:schemeClr val="bg1"/>
                </a:solidFill>
              </a:rPr>
              <a:t>The roadway will be closed from Florida to Morgan in all directions.</a:t>
            </a:r>
          </a:p>
        </p:txBody>
      </p:sp>
      <p:pic>
        <p:nvPicPr>
          <p:cNvPr id="3" name="Picture 2">
            <a:extLst>
              <a:ext uri="{FF2B5EF4-FFF2-40B4-BE49-F238E27FC236}">
                <a16:creationId xmlns:a16="http://schemas.microsoft.com/office/drawing/2014/main" id="{8F71B128-09F5-41C1-87B3-9E08B534C41A}"/>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295107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TECO Manhole/Conduit Relocation (2)</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6713389"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6713389" cy="2092881"/>
          </a:xfrm>
          <a:prstGeom prst="rect">
            <a:avLst/>
          </a:prstGeom>
          <a:noFill/>
        </p:spPr>
        <p:txBody>
          <a:bodyPr wrap="square" rtlCol="0">
            <a:spAutoFit/>
          </a:bodyPr>
          <a:lstStyle/>
          <a:p>
            <a:pPr marL="914400" lvl="1"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Work to begin in mid-April</a:t>
            </a:r>
          </a:p>
          <a:p>
            <a:pPr marL="914400" lvl="1"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Will require the closure of one south bound lane on Beneficial from </a:t>
            </a:r>
            <a:r>
              <a:rPr lang="en-US" sz="2400" dirty="0" err="1">
                <a:solidFill>
                  <a:schemeClr val="bg1"/>
                </a:solidFill>
                <a:cs typeface="Arial" panose="020B0604020202020204" pitchFamily="34" charset="0"/>
              </a:rPr>
              <a:t>Channelside</a:t>
            </a:r>
            <a:r>
              <a:rPr lang="en-US" sz="2400" dirty="0">
                <a:solidFill>
                  <a:schemeClr val="bg1"/>
                </a:solidFill>
                <a:cs typeface="Arial" panose="020B0604020202020204" pitchFamily="34" charset="0"/>
              </a:rPr>
              <a:t> to the Tampa Bay History Center</a:t>
            </a:r>
          </a:p>
          <a:p>
            <a:pPr marL="914400" lvl="1"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Work will conclude at the end of July 2019</a:t>
            </a:r>
          </a:p>
        </p:txBody>
      </p:sp>
      <p:pic>
        <p:nvPicPr>
          <p:cNvPr id="3" name="Picture 2">
            <a:extLst>
              <a:ext uri="{FF2B5EF4-FFF2-40B4-BE49-F238E27FC236}">
                <a16:creationId xmlns:a16="http://schemas.microsoft.com/office/drawing/2014/main" id="{8F71B128-09F5-41C1-87B3-9E08B534C41A}"/>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167573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Old Water Crosswalk (3)</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5441471"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6713389" cy="1938992"/>
          </a:xfrm>
          <a:prstGeom prst="rect">
            <a:avLst/>
          </a:prstGeom>
          <a:noFill/>
        </p:spPr>
        <p:txBody>
          <a:bodyPr wrap="square" rtlCol="0">
            <a:spAutoFit/>
          </a:bodyPr>
          <a:lstStyle/>
          <a:p>
            <a:pPr lvl="1">
              <a:spcAft>
                <a:spcPts val="600"/>
              </a:spcAft>
            </a:pPr>
            <a:r>
              <a:rPr lang="en-US" sz="2400" dirty="0">
                <a:solidFill>
                  <a:schemeClr val="bg1"/>
                </a:solidFill>
                <a:cs typeface="Arial" panose="020B0604020202020204" pitchFamily="34" charset="0"/>
              </a:rPr>
              <a:t>This work will be scheduled for a time period after we complete the TECO work on Beneficial so as to avoid major impacts to traffic on both bridges at the same time.  We will give you several weeks notice before the work starts.</a:t>
            </a:r>
          </a:p>
        </p:txBody>
      </p:sp>
      <p:pic>
        <p:nvPicPr>
          <p:cNvPr id="3" name="Picture 2">
            <a:extLst>
              <a:ext uri="{FF2B5EF4-FFF2-40B4-BE49-F238E27FC236}">
                <a16:creationId xmlns:a16="http://schemas.microsoft.com/office/drawing/2014/main" id="{8F71B128-09F5-41C1-87B3-9E08B534C41A}"/>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281680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Knights Run (4)</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6713389"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1216140"/>
            <a:ext cx="6713389" cy="2831544"/>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400" dirty="0">
                <a:solidFill>
                  <a:schemeClr val="bg1"/>
                </a:solidFill>
              </a:rPr>
              <a:t>Installation of 12-inch force main will be coordinated with upcoming complete streets project on Knights Run Avenue and Beneficial Drive</a:t>
            </a:r>
          </a:p>
          <a:p>
            <a:pPr marL="457200" lvl="0" indent="-457200">
              <a:spcAft>
                <a:spcPts val="600"/>
              </a:spcAft>
              <a:buFont typeface="Arial" panose="020B0604020202020204" pitchFamily="34" charset="0"/>
              <a:buChar char="•"/>
            </a:pPr>
            <a:r>
              <a:rPr lang="en-US" sz="2400" dirty="0">
                <a:solidFill>
                  <a:schemeClr val="bg1"/>
                </a:solidFill>
              </a:rPr>
              <a:t>City is expediting design and construction of 12-inch force main </a:t>
            </a:r>
          </a:p>
          <a:p>
            <a:pPr marL="457200" lvl="0" indent="-457200">
              <a:spcAft>
                <a:spcPts val="600"/>
              </a:spcAft>
              <a:buFont typeface="Arial" panose="020B0604020202020204" pitchFamily="34" charset="0"/>
              <a:buChar char="•"/>
            </a:pPr>
            <a:r>
              <a:rPr lang="en-US" sz="2400" dirty="0">
                <a:solidFill>
                  <a:schemeClr val="bg1"/>
                </a:solidFill>
              </a:rPr>
              <a:t>Construction estimated to start in early 2020</a:t>
            </a:r>
          </a:p>
        </p:txBody>
      </p:sp>
      <p:pic>
        <p:nvPicPr>
          <p:cNvPr id="3" name="Picture 2">
            <a:extLst>
              <a:ext uri="{FF2B5EF4-FFF2-40B4-BE49-F238E27FC236}">
                <a16:creationId xmlns:a16="http://schemas.microsoft.com/office/drawing/2014/main" id="{8F71B128-09F5-41C1-87B3-9E08B534C41A}"/>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148522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9" y="409040"/>
            <a:ext cx="10101330"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Narrow" panose="020B0604020202020204" pitchFamily="34" charset="0"/>
              </a:rPr>
              <a:t>Proposed 12” Force Main Route</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728420" y="1131376"/>
            <a:ext cx="717790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pic>
        <p:nvPicPr>
          <p:cNvPr id="2" name="Picture 1"/>
          <p:cNvPicPr>
            <a:picLocks noChangeAspect="1"/>
          </p:cNvPicPr>
          <p:nvPr/>
        </p:nvPicPr>
        <p:blipFill rotWithShape="1">
          <a:blip r:embed="rId4"/>
          <a:srcRect l="8016" t="14692" r="57539" b="7142"/>
          <a:stretch/>
        </p:blipFill>
        <p:spPr>
          <a:xfrm>
            <a:off x="1933121" y="1304891"/>
            <a:ext cx="8344515" cy="5325877"/>
          </a:xfrm>
          <a:prstGeom prst="rect">
            <a:avLst/>
          </a:prstGeom>
        </p:spPr>
      </p:pic>
    </p:spTree>
    <p:extLst>
      <p:ext uri="{BB962C8B-B14F-4D97-AF65-F5344CB8AC3E}">
        <p14:creationId xmlns:p14="http://schemas.microsoft.com/office/powerpoint/2010/main" val="357383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74CFD8-74FD-BF49-AAB0-5CE0A56BC458}"/>
              </a:ext>
            </a:extLst>
          </p:cNvPr>
          <p:cNvPicPr>
            <a:picLocks noChangeAspect="1"/>
          </p:cNvPicPr>
          <p:nvPr/>
        </p:nvPicPr>
        <p:blipFill>
          <a:blip r:embed="rId3"/>
          <a:stretch>
            <a:fillRect/>
          </a:stretch>
        </p:blipFill>
        <p:spPr>
          <a:xfrm>
            <a:off x="0" y="0"/>
            <a:ext cx="12192000" cy="6375400"/>
          </a:xfrm>
          <a:prstGeom prst="rect">
            <a:avLst/>
          </a:prstGeom>
        </p:spPr>
      </p:pic>
      <p:sp>
        <p:nvSpPr>
          <p:cNvPr id="5" name="Subtitle 2">
            <a:extLst>
              <a:ext uri="{FF2B5EF4-FFF2-40B4-BE49-F238E27FC236}">
                <a16:creationId xmlns:a16="http://schemas.microsoft.com/office/drawing/2014/main" id="{BF150E45-EC8F-EC4B-AA88-903357570447}"/>
              </a:ext>
            </a:extLst>
          </p:cNvPr>
          <p:cNvSpPr txBox="1">
            <a:spLocks/>
          </p:cNvSpPr>
          <p:nvPr/>
        </p:nvSpPr>
        <p:spPr>
          <a:xfrm>
            <a:off x="575458" y="409040"/>
            <a:ext cx="10997705" cy="243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600" b="1" dirty="0">
                <a:solidFill>
                  <a:schemeClr val="bg1"/>
                </a:solidFill>
                <a:latin typeface="Arial Narrow" panose="020B0604020202020204" pitchFamily="34" charset="0"/>
                <a:cs typeface="Arial" panose="020B0604020202020204" pitchFamily="34" charset="0"/>
              </a:rPr>
              <a:t>Pipeline Rehabilitation &amp;</a:t>
            </a:r>
          </a:p>
          <a:p>
            <a:pPr marL="0" indent="0">
              <a:buNone/>
            </a:pPr>
            <a:r>
              <a:rPr lang="en-US" sz="4600" b="1" dirty="0">
                <a:solidFill>
                  <a:schemeClr val="bg1"/>
                </a:solidFill>
                <a:latin typeface="Arial Narrow" panose="020B0604020202020204" pitchFamily="34" charset="0"/>
                <a:cs typeface="Arial" panose="020B0604020202020204" pitchFamily="34" charset="0"/>
              </a:rPr>
              <a:t>Bypass Installation (5, 6, &amp; 7)</a:t>
            </a: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67E24EE0-AA28-DA4A-AD33-8CF2094F726A}"/>
              </a:ext>
            </a:extLst>
          </p:cNvPr>
          <p:cNvSpPr/>
          <p:nvPr/>
        </p:nvSpPr>
        <p:spPr>
          <a:xfrm>
            <a:off x="0" y="6315559"/>
            <a:ext cx="12192000" cy="5424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cxnSp>
        <p:nvCxnSpPr>
          <p:cNvPr id="7" name="Straight Connector 6">
            <a:extLst>
              <a:ext uri="{FF2B5EF4-FFF2-40B4-BE49-F238E27FC236}">
                <a16:creationId xmlns:a16="http://schemas.microsoft.com/office/drawing/2014/main" id="{39EEA65A-9A5D-5D4C-B915-C65645677E2C}"/>
              </a:ext>
            </a:extLst>
          </p:cNvPr>
          <p:cNvCxnSpPr>
            <a:cxnSpLocks/>
          </p:cNvCxnSpPr>
          <p:nvPr/>
        </p:nvCxnSpPr>
        <p:spPr>
          <a:xfrm>
            <a:off x="645293" y="1916467"/>
            <a:ext cx="6706852"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8F525789-B0A0-8140-B16B-EF1834812D74}"/>
              </a:ext>
            </a:extLst>
          </p:cNvPr>
          <p:cNvSpPr txBox="1"/>
          <p:nvPr/>
        </p:nvSpPr>
        <p:spPr>
          <a:xfrm>
            <a:off x="466287" y="2084357"/>
            <a:ext cx="6713389" cy="4539704"/>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Approximately 600 linear feet of line will need to be rehabilitated with carbon lining</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Will require the installation of a bypass system</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Work to started in March and be completed in July 2019.</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The Bypass work is currently underway and we anticipate it being done by 5/10/19 and the bypass being in operation the following week.</a:t>
            </a:r>
          </a:p>
          <a:p>
            <a:pPr marL="457200" lvl="0" indent="-457200">
              <a:spcAft>
                <a:spcPts val="600"/>
              </a:spcAft>
              <a:buFont typeface="Arial" panose="020B0604020202020204" pitchFamily="34" charset="0"/>
              <a:buChar char="•"/>
            </a:pPr>
            <a:r>
              <a:rPr lang="en-US" sz="2400" dirty="0">
                <a:solidFill>
                  <a:schemeClr val="bg1"/>
                </a:solidFill>
                <a:cs typeface="Arial" panose="020B0604020202020204" pitchFamily="34" charset="0"/>
              </a:rPr>
              <a:t>The cranes and barges you see around the Convention Center as associated with this work.</a:t>
            </a:r>
          </a:p>
          <a:p>
            <a:pPr marL="457200" lvl="0" indent="-457200">
              <a:spcAft>
                <a:spcPts val="600"/>
              </a:spcAft>
              <a:buFont typeface="Arial" panose="020B0604020202020204" pitchFamily="34" charset="0"/>
              <a:buChar char="•"/>
            </a:pPr>
            <a:endParaRPr lang="en-US" sz="2400" b="1" dirty="0">
              <a:solidFill>
                <a:schemeClr val="bg1"/>
              </a:solidFill>
            </a:endParaRPr>
          </a:p>
        </p:txBody>
      </p:sp>
      <p:pic>
        <p:nvPicPr>
          <p:cNvPr id="3" name="Picture 2">
            <a:extLst>
              <a:ext uri="{FF2B5EF4-FFF2-40B4-BE49-F238E27FC236}">
                <a16:creationId xmlns:a16="http://schemas.microsoft.com/office/drawing/2014/main" id="{8F71B128-09F5-41C1-87B3-9E08B534C41A}"/>
              </a:ext>
            </a:extLst>
          </p:cNvPr>
          <p:cNvPicPr>
            <a:picLocks noChangeAspect="1"/>
          </p:cNvPicPr>
          <p:nvPr/>
        </p:nvPicPr>
        <p:blipFill rotWithShape="1">
          <a:blip r:embed="rId4"/>
          <a:srcRect l="27952" r="32903" b="39663"/>
          <a:stretch/>
        </p:blipFill>
        <p:spPr>
          <a:xfrm>
            <a:off x="7495783" y="1624559"/>
            <a:ext cx="4148897" cy="4137891"/>
          </a:xfrm>
          <a:prstGeom prst="rect">
            <a:avLst/>
          </a:prstGeom>
        </p:spPr>
      </p:pic>
    </p:spTree>
    <p:extLst>
      <p:ext uri="{BB962C8B-B14F-4D97-AF65-F5344CB8AC3E}">
        <p14:creationId xmlns:p14="http://schemas.microsoft.com/office/powerpoint/2010/main" val="150223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ffa1af-b7a4-42c9-a08e-6ad652738261">
      <UserInfo>
        <DisplayName>Tim Boatright</DisplayName>
        <AccountId>49</AccountId>
        <AccountType/>
      </UserInfo>
    </SharedWithUsers>
    <Archive xmlns="e78b5c38-3361-4c81-afda-1c024bd26376">false</Archiv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9552E167F64A4CAA7335AF8F047C48" ma:contentTypeVersion="9" ma:contentTypeDescription="Create a new document." ma:contentTypeScope="" ma:versionID="df680adf444d5700380489135d7974fb">
  <xsd:schema xmlns:xsd="http://www.w3.org/2001/XMLSchema" xmlns:xs="http://www.w3.org/2001/XMLSchema" xmlns:p="http://schemas.microsoft.com/office/2006/metadata/properties" xmlns:ns2="e78b5c38-3361-4c81-afda-1c024bd26376" xmlns:ns3="01ffa1af-b7a4-42c9-a08e-6ad652738261" targetNamespace="http://schemas.microsoft.com/office/2006/metadata/properties" ma:root="true" ma:fieldsID="223c003c3342316da88c8646e3bc5148" ns2:_="" ns3:_="">
    <xsd:import namespace="e78b5c38-3361-4c81-afda-1c024bd26376"/>
    <xsd:import namespace="01ffa1af-b7a4-42c9-a08e-6ad6527382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Arch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b5c38-3361-4c81-afda-1c024bd2637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Archive" ma:index="16" nillable="true" ma:displayName="Archive" ma:default="0" ma:description="Check to archive document" ma:internalName="Arch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1ffa1af-b7a4-42c9-a08e-6ad65273826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B12A4-FAAE-2D47-82CF-6F6290E3F5ED}">
  <ds:schemaRefs>
    <ds:schemaRef ds:uri="http://schemas.microsoft.com/sharepoint/v3/contenttype/forms"/>
  </ds:schemaRefs>
</ds:datastoreItem>
</file>

<file path=customXml/itemProps2.xml><?xml version="1.0" encoding="utf-8"?>
<ds:datastoreItem xmlns:ds="http://schemas.openxmlformats.org/officeDocument/2006/customXml" ds:itemID="{95D84ADC-6D90-C546-BA96-929918366AF5}">
  <ds:schemaRefs>
    <ds:schemaRef ds:uri="http://purl.org/dc/elements/1.1/"/>
    <ds:schemaRef ds:uri="http://schemas.microsoft.com/office/2006/metadata/properties"/>
    <ds:schemaRef ds:uri="e78b5c38-3361-4c81-afda-1c024bd26376"/>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1ffa1af-b7a4-42c9-a08e-6ad652738261"/>
    <ds:schemaRef ds:uri="http://www.w3.org/XML/1998/namespace"/>
  </ds:schemaRefs>
</ds:datastoreItem>
</file>

<file path=customXml/itemProps3.xml><?xml version="1.0" encoding="utf-8"?>
<ds:datastoreItem xmlns:ds="http://schemas.openxmlformats.org/officeDocument/2006/customXml" ds:itemID="{B9CAE508-9D9C-4AD8-90AB-62BC1269FA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8b5c38-3361-4c81-afda-1c024bd26376"/>
    <ds:schemaRef ds:uri="01ffa1af-b7a4-42c9-a08e-6ad6527382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12336</TotalTime>
  <Words>1828</Words>
  <Application>Microsoft Office PowerPoint</Application>
  <PresentationFormat>Widescreen</PresentationFormat>
  <Paragraphs>377</Paragraphs>
  <Slides>34</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 Narrow</vt:lpstr>
      <vt:lpstr>Calibri</vt:lpstr>
      <vt:lpstr>Calibri Light</vt:lpstr>
      <vt:lpstr>Century Gothic</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HARBOUR ISLAND COMPLETE STREETS –   City Project #1001162  Cal Hardie, P.E., Capital Projects Engineer City of Tampa Transportation and Stormwater Services Dept.</vt:lpstr>
      <vt:lpstr>PROJECT TEAM</vt:lpstr>
      <vt:lpstr>WHAT IS THIS PROJECT?</vt:lpstr>
      <vt:lpstr>EXISTING PAVEMENT CONDITIONS</vt:lpstr>
      <vt:lpstr>PROJECT INITIATION &amp; BACKGROUND</vt:lpstr>
      <vt:lpstr>TRAFFIC CALMING &amp; COMPLETE STREETS      PROPOSED IMPROVEMENTS</vt:lpstr>
      <vt:lpstr>PUBLIC INVOLVEMENT</vt:lpstr>
      <vt:lpstr>GENERAL CONCERNS FROM THE MEETING</vt:lpstr>
      <vt:lpstr>ADDITIONAL CROSSINGS/CALMING ON BENEFICIAL DR</vt:lpstr>
      <vt:lpstr>ADDITIONAL CROSSINGS/CALMING ON BENEFICIAL DR</vt:lpstr>
      <vt:lpstr>PHYSICAL BARRIER ON THE BRIDGE</vt:lpstr>
      <vt:lpstr>PEDESTRIAN RAILING </vt:lpstr>
      <vt:lpstr>LOWER SPEED LIMITS</vt:lpstr>
      <vt:lpstr>DESIGN AND CONSTRUCTION SCHEDULE</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Boatright</dc:creator>
  <cp:lastModifiedBy>Nicole Hawker</cp:lastModifiedBy>
  <cp:revision>319</cp:revision>
  <cp:lastPrinted>2018-06-06T17:17:09Z</cp:lastPrinted>
  <dcterms:created xsi:type="dcterms:W3CDTF">2018-05-03T12:31:12Z</dcterms:created>
  <dcterms:modified xsi:type="dcterms:W3CDTF">2019-04-26T15:12:51Z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0x010100109552E167F64A4CAA7335AF8F047C48</vt:lpwstr>
  </property>
</Properties>
</file>