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301" r:id="rId6"/>
    <p:sldId id="367" r:id="rId7"/>
    <p:sldId id="379" r:id="rId8"/>
    <p:sldId id="372" r:id="rId9"/>
    <p:sldId id="375" r:id="rId10"/>
    <p:sldId id="369" r:id="rId11"/>
    <p:sldId id="373" r:id="rId12"/>
    <p:sldId id="376" r:id="rId13"/>
    <p:sldId id="366" r:id="rId14"/>
    <p:sldId id="365" r:id="rId15"/>
    <p:sldId id="378" r:id="rId16"/>
    <p:sldId id="27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ie Lynch" initials="C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 snapToObjects="1">
      <p:cViewPr>
        <p:scale>
          <a:sx n="130" d="100"/>
          <a:sy n="130" d="100"/>
        </p:scale>
        <p:origin x="24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044D62-086C-49FD-A27D-3846F352A46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80EC6D-6190-4575-A659-CBDE5A5D7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9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5E1730-0482-7F42-B0BD-210893E692A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610674-3CF4-0C4A-9422-E23D6A24DE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6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90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38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73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38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open it up for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2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4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5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7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78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0674-3CF4-0C4A-9422-E23D6A24DE0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7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FBED45-50B8-424F-A360-4D9E7B530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D07E667-2685-E44F-92C6-50FB61235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47DA0C-9696-174C-9E71-37996378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D6C-67B2-AE40-8514-07921E111DE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666F36-D8F0-AD46-95D6-0FF6AC2B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D500CC-1830-2341-AA87-35565173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C9C0-D76E-7547-84A4-7FC437EBB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9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27A32-CDCC-284D-8DCF-D0AA7C9A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5F9A35-1ED0-8F40-A83D-F9BF62E73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68F503-C6AD-4E42-BCAE-C879A3F7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D6C-67B2-AE40-8514-07921E111DE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97D5AA-90FD-F146-ACC9-E86D3AC8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E9254C-F138-944C-B68A-6B65DDE2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C9C0-D76E-7547-84A4-7FC437EBB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0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C3F8E76-0C1B-0C42-B824-7FCC7EA03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FB88A6-6914-3447-AD71-816E70D9F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30B795-5916-9C47-86C7-D965D1E9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D6C-67B2-AE40-8514-07921E111DE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23BF3E-B12E-1C4E-84F0-7A9C0493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BDC70E-EC89-5540-9332-5F5BDE62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C9C0-D76E-7547-84A4-7FC437EBB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2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E75DA2-A070-FE43-B7C9-D04EC9AC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7C847F-8CD2-6C43-8EDC-E5E72CB01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C5FA30-B73C-E144-BADE-B4FAE671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D6C-67B2-AE40-8514-07921E111DE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638EA4-0E6E-8C44-9DDF-BE62A8D8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47AC25-6790-E248-BDB2-F8BAC486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C9C0-D76E-7547-84A4-7FC437EBB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9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C73ED9-3615-984F-A185-217427E0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5EA9E1-CF05-8345-BDB5-47B22DF01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A1AB65-0FA3-0E42-BD0B-A17A872F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D6C-67B2-AE40-8514-07921E111DE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D4E3CD-DC7F-5A48-8FB9-B797514D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8DEB33-8842-C546-990E-78A082B4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C9C0-D76E-7547-84A4-7FC437EBB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6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B5380D-2D61-6146-9640-CAB71F8A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782D26-E296-7E43-BB7B-F901EFDD3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06F6991-B226-BE4A-B2E6-3806A7C54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0FDA0D-3F93-8943-A920-02B826C3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D6C-67B2-AE40-8514-07921E111DE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6BCE6C-DAD5-E248-B541-9DD195AB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FCEE86-772C-EF40-8852-D41A6000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C9C0-D76E-7547-84A4-7FC437EBB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F6881E-EDA3-2449-8041-8838007B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2DAAC7-4609-8E44-B0F1-013543B7F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F8E333-5D48-2049-B163-79B5FC408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0E23DDF-6DB3-8542-9858-3A7D3374A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CB012F1-E336-F144-BC27-EC686B086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5255034-F9A1-9342-8539-1B3418ED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D6C-67B2-AE40-8514-07921E111DE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A470283-73CE-C847-BEFA-2264E4D3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D923CA-C04C-D741-BA20-C7E7617A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C9C0-D76E-7547-84A4-7FC437EBB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0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EA47ED-48E9-CD48-8762-12C098D4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EF0B-2CCF-104E-999E-93247BFE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D6C-67B2-AE40-8514-07921E111DE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BC597A-7367-5B48-9F7E-4B833EB6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BEB375-C02E-A745-85D0-C8DB56F8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C9C0-D76E-7547-84A4-7FC437EBB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6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2FAA74-CC99-3A49-963B-E691D9E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D6C-67B2-AE40-8514-07921E111DE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70F7AA-9A67-454F-B086-05A5A71F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F009FFF-3EDF-0A46-8079-9353E913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C9C0-D76E-7547-84A4-7FC437EBB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9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C86401-A025-444F-862C-35130E6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A9AD9C-5217-B340-B602-ADF121E4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7E127D-B602-6245-A18C-CDAF01C62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23254-EC44-8448-B81A-B22370AF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D6C-67B2-AE40-8514-07921E111DE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9572F9-5CF4-0B4E-9ED0-B9DEB5B1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EF926E-C213-E041-8960-F8B53274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C9C0-D76E-7547-84A4-7FC437EBB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6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15EAA-D228-9344-9C80-6E4B9D8A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DDB1DC3-2831-C649-B82E-4E2438A54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F4A357-2B78-6047-A1D0-EDC02A050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6EB137-D0ED-0343-9CCD-5978C3B2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D6C-67B2-AE40-8514-07921E111DE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7134AB-40F7-FC4B-B69F-6ED974C6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D02591-F27B-4B43-B726-733DF984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C9C0-D76E-7547-84A4-7FC437EBB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7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B578D98-3053-1143-85DE-FDFA87BA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872003-23FF-E74F-8E44-5046EAAA3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75C3CD-E22B-884D-99E7-EDFDE1F12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4D6C-67B2-AE40-8514-07921E111DE2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0FD3F4-8252-1748-B168-968634CE6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0C1B28-AEE2-B34B-8822-FACBCB2E3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C9C0-D76E-7547-84A4-7FC437EBB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7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817E8C6-B054-7344-A10F-24C111576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8"/>
            <a:ext cx="12192000" cy="5143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3D5CC1-BEAF-EB4C-A24D-77BD65347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4524" y="498208"/>
            <a:ext cx="10101330" cy="6661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Harbour Island Force Main Replacement </a:t>
            </a:r>
          </a:p>
          <a:p>
            <a:pPr algn="l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F1DF9E1-F5CE-744D-88DD-8DD85961061D}"/>
              </a:ext>
            </a:extLst>
          </p:cNvPr>
          <p:cNvSpPr/>
          <p:nvPr/>
        </p:nvSpPr>
        <p:spPr>
          <a:xfrm>
            <a:off x="0" y="5146158"/>
            <a:ext cx="12192000" cy="1842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7DB9E49-676F-7447-9FCE-08F8AE363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00" y="585442"/>
            <a:ext cx="1967925" cy="12803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20B6487-9AC4-A640-AEA6-B54A556DB6A6}"/>
              </a:ext>
            </a:extLst>
          </p:cNvPr>
          <p:cNvCxnSpPr>
            <a:cxnSpLocks/>
          </p:cNvCxnSpPr>
          <p:nvPr/>
        </p:nvCxnSpPr>
        <p:spPr>
          <a:xfrm>
            <a:off x="6633882" y="3862602"/>
            <a:ext cx="53639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1F2A15-09E9-9547-9E6C-38CE97B44F15}"/>
              </a:ext>
            </a:extLst>
          </p:cNvPr>
          <p:cNvSpPr txBox="1"/>
          <p:nvPr/>
        </p:nvSpPr>
        <p:spPr>
          <a:xfrm>
            <a:off x="10003338" y="3889822"/>
            <a:ext cx="1994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Meeting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26,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algn="r"/>
            <a:endParaRPr lang="en-US" sz="2000" dirty="0"/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3D1757F9-630A-8245-93BE-52F0ECA63554}"/>
              </a:ext>
            </a:extLst>
          </p:cNvPr>
          <p:cNvSpPr txBox="1">
            <a:spLocks/>
          </p:cNvSpPr>
          <p:nvPr/>
        </p:nvSpPr>
        <p:spPr>
          <a:xfrm>
            <a:off x="3304524" y="1032524"/>
            <a:ext cx="10101330" cy="666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Design – Build Project</a:t>
            </a:r>
          </a:p>
          <a:p>
            <a:pPr algn="l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68659EB-D6EC-CA4C-9D8E-C1C774A9E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8234" y="5978381"/>
            <a:ext cx="2189708" cy="367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133" y="5459988"/>
            <a:ext cx="1271038" cy="12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4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74CFD8-74FD-BF49-AAB0-5CE0A56B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5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E24EE0-AA28-DA4A-AD33-8CF2094F726A}"/>
              </a:ext>
            </a:extLst>
          </p:cNvPr>
          <p:cNvSpPr/>
          <p:nvPr/>
        </p:nvSpPr>
        <p:spPr>
          <a:xfrm>
            <a:off x="0" y="6315559"/>
            <a:ext cx="12192000" cy="542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EEA65A-9A5D-5D4C-B915-C65645677E2C}"/>
              </a:ext>
            </a:extLst>
          </p:cNvPr>
          <p:cNvCxnSpPr>
            <a:cxnSpLocks/>
          </p:cNvCxnSpPr>
          <p:nvPr/>
        </p:nvCxnSpPr>
        <p:spPr>
          <a:xfrm>
            <a:off x="728420" y="1131376"/>
            <a:ext cx="1039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BF150E45-EC8F-EC4B-AA88-903357570447}"/>
              </a:ext>
            </a:extLst>
          </p:cNvPr>
          <p:cNvSpPr txBox="1">
            <a:spLocks/>
          </p:cNvSpPr>
          <p:nvPr/>
        </p:nvSpPr>
        <p:spPr>
          <a:xfrm>
            <a:off x="728420" y="409040"/>
            <a:ext cx="10659438" cy="243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Additional Impacts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525789-B0A0-8140-B16B-EF1834812D74}"/>
              </a:ext>
            </a:extLst>
          </p:cNvPr>
          <p:cNvSpPr txBox="1"/>
          <p:nvPr/>
        </p:nvSpPr>
        <p:spPr>
          <a:xfrm>
            <a:off x="466287" y="1216140"/>
            <a:ext cx="1138320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Franklin Street 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Pipeline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r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ehabilitation work will require the shortening of the south bound left turn lane north of Water Street to facilitate required safety measures.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Air Release Value (ARV) Installation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Work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will occur during the pipeline rehabilitation and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will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require excavation in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south bound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travel lanes on Franklin Street north of Platt Street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Excavation will require closure of south bound lanes of Franklin Street.  Closure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w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ill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occur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over a two night period on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non-event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nights.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Road will be re-opened by 7:00am each day. 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indent="-4572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5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295DE3-5916-5D40-A4F0-C037C633D9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F150E45-EC8F-EC4B-AA88-903357570447}"/>
              </a:ext>
            </a:extLst>
          </p:cNvPr>
          <p:cNvSpPr txBox="1">
            <a:spLocks/>
          </p:cNvSpPr>
          <p:nvPr/>
        </p:nvSpPr>
        <p:spPr>
          <a:xfrm>
            <a:off x="575459" y="409040"/>
            <a:ext cx="10101330" cy="976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Timeline for </a:t>
            </a:r>
            <a:r>
              <a:rPr lang="en-US" sz="4600" b="1" dirty="0" err="1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Harbour</a:t>
            </a:r>
            <a:r>
              <a:rPr lang="en-US" sz="4600" b="1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Island Force Main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EEA65A-9A5D-5D4C-B915-C65645677E2C}"/>
              </a:ext>
            </a:extLst>
          </p:cNvPr>
          <p:cNvCxnSpPr>
            <a:cxnSpLocks/>
          </p:cNvCxnSpPr>
          <p:nvPr/>
        </p:nvCxnSpPr>
        <p:spPr>
          <a:xfrm>
            <a:off x="683879" y="1131376"/>
            <a:ext cx="1889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5458" y="1260403"/>
            <a:ext cx="1099170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Final Route recommendations to the City by </a:t>
            </a:r>
            <a:r>
              <a:rPr lang="en-US" sz="2400" dirty="0" smtClean="0">
                <a:solidFill>
                  <a:schemeClr val="bg1"/>
                </a:solidFill>
              </a:rPr>
              <a:t>May 2019</a:t>
            </a:r>
            <a:endParaRPr lang="en-US" sz="2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First </a:t>
            </a:r>
            <a:r>
              <a:rPr lang="en-US" sz="2400" dirty="0">
                <a:solidFill>
                  <a:schemeClr val="bg1"/>
                </a:solidFill>
              </a:rPr>
              <a:t>Segment of Harbour Island Force Main Installation </a:t>
            </a:r>
            <a:r>
              <a:rPr lang="en-US" sz="2400" dirty="0" smtClean="0">
                <a:solidFill>
                  <a:schemeClr val="bg1"/>
                </a:solidFill>
              </a:rPr>
              <a:t>(along Water Street) began </a:t>
            </a:r>
            <a:r>
              <a:rPr lang="en-US" sz="2400" dirty="0">
                <a:solidFill>
                  <a:schemeClr val="bg1"/>
                </a:solidFill>
              </a:rPr>
              <a:t>in mid-December 2018.  Scheduled to be completed by August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All work will stop from April </a:t>
            </a:r>
            <a:r>
              <a:rPr lang="en-US" sz="2400" dirty="0" smtClean="0">
                <a:solidFill>
                  <a:schemeClr val="bg1"/>
                </a:solidFill>
              </a:rPr>
              <a:t>28, </a:t>
            </a:r>
            <a:r>
              <a:rPr lang="en-US" sz="2400" dirty="0">
                <a:solidFill>
                  <a:schemeClr val="bg1"/>
                </a:solidFill>
              </a:rPr>
              <a:t>2019 until Tampa Bay Lightning season concludes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Proposed 12” Force 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Design scope and approval of contract amendment in progress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Design and development of construction contract estimated to be completed by October-November 2019.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Construction will likely start in early 2020 and will last approximately 3-4 months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Final 48”/54” Force Main route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Design scope and contract amendment to be developed after approval of route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Design will take approximately 1 year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8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74CFD8-74FD-BF49-AAB0-5CE0A56B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5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E24EE0-AA28-DA4A-AD33-8CF2094F726A}"/>
              </a:ext>
            </a:extLst>
          </p:cNvPr>
          <p:cNvSpPr/>
          <p:nvPr/>
        </p:nvSpPr>
        <p:spPr>
          <a:xfrm>
            <a:off x="0" y="6315559"/>
            <a:ext cx="12192000" cy="542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EEA65A-9A5D-5D4C-B915-C65645677E2C}"/>
              </a:ext>
            </a:extLst>
          </p:cNvPr>
          <p:cNvCxnSpPr>
            <a:cxnSpLocks/>
          </p:cNvCxnSpPr>
          <p:nvPr/>
        </p:nvCxnSpPr>
        <p:spPr>
          <a:xfrm>
            <a:off x="728420" y="1131376"/>
            <a:ext cx="1039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525789-B0A0-8140-B16B-EF1834812D74}"/>
              </a:ext>
            </a:extLst>
          </p:cNvPr>
          <p:cNvSpPr txBox="1"/>
          <p:nvPr/>
        </p:nvSpPr>
        <p:spPr>
          <a:xfrm>
            <a:off x="466287" y="1411834"/>
            <a:ext cx="1141359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Old Water Street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No later than 4/8/19, we will reopen Old Water from Franklin to Florida Avenue north and southbound movement on Florida Avenue will be open.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We will shut down all eastbound movement on Old Water from Florida Avenue from 4/8/19 – 4/29/19.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One westbound lane will remain open until 4/8/19 and then the roadway will be closed from Florida to Morgan in all directions.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work will cease on 4/29/19 and all roadways open until mid-June.</a:t>
            </a:r>
            <a:endParaRPr lang="en-US" sz="1600" strike="sngStrike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TECO Manhole/Conduit Relocation on </a:t>
            </a: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Beneficial Drive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Work to begin in mid-April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Will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require the closure of one </a:t>
            </a: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south bound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lane on Beneficial from </a:t>
            </a:r>
            <a:r>
              <a:rPr lang="en-US" sz="1600" dirty="0" err="1">
                <a:solidFill>
                  <a:schemeClr val="bg1"/>
                </a:solidFill>
                <a:cs typeface="Arial" panose="020B0604020202020204" pitchFamily="34" charset="0"/>
              </a:rPr>
              <a:t>Channelside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to the Tampa Bay History Center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Work will conclude at the end of July </a:t>
            </a: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2019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Franklin Street at Old Water </a:t>
            </a: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Street for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New Crosswalk work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SPP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Roadway Improvements on Old Water Street and Franklin Street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Work to </a:t>
            </a: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begin Summer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2019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MOT Plans not finalized </a:t>
            </a:r>
            <a:r>
              <a:rPr lang="mr-IN" sz="1600" dirty="0">
                <a:solidFill>
                  <a:schemeClr val="bg1"/>
                </a:solidFill>
                <a:cs typeface="Arial" panose="020B0604020202020204" pitchFamily="34" charset="0"/>
              </a:rPr>
              <a:t>–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but road closures will occur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BF150E45-EC8F-EC4B-AA88-903357570447}"/>
              </a:ext>
            </a:extLst>
          </p:cNvPr>
          <p:cNvSpPr txBox="1">
            <a:spLocks/>
          </p:cNvSpPr>
          <p:nvPr/>
        </p:nvSpPr>
        <p:spPr>
          <a:xfrm>
            <a:off x="728420" y="409040"/>
            <a:ext cx="10659438" cy="1002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Water Street Construction and Other Future Work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27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F572CCF-03AE-D74C-8055-D08B43E10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5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755359-B94E-A84F-A06A-A1BAC491A583}"/>
              </a:ext>
            </a:extLst>
          </p:cNvPr>
          <p:cNvSpPr/>
          <p:nvPr/>
        </p:nvSpPr>
        <p:spPr>
          <a:xfrm>
            <a:off x="0" y="6315559"/>
            <a:ext cx="12192000" cy="542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6ABD4F9-8C8C-A34B-BAA0-70058ECA370F}"/>
              </a:ext>
            </a:extLst>
          </p:cNvPr>
          <p:cNvSpPr/>
          <p:nvPr/>
        </p:nvSpPr>
        <p:spPr>
          <a:xfrm>
            <a:off x="3870251" y="1079211"/>
            <a:ext cx="3944680" cy="18606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F150E45-EC8F-EC4B-AA88-903357570447}"/>
              </a:ext>
            </a:extLst>
          </p:cNvPr>
          <p:cNvSpPr txBox="1">
            <a:spLocks/>
          </p:cNvSpPr>
          <p:nvPr/>
        </p:nvSpPr>
        <p:spPr>
          <a:xfrm>
            <a:off x="-193725" y="1296546"/>
            <a:ext cx="12192000" cy="2890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EEA65A-9A5D-5D4C-B915-C65645677E2C}"/>
              </a:ext>
            </a:extLst>
          </p:cNvPr>
          <p:cNvCxnSpPr>
            <a:cxnSpLocks/>
          </p:cNvCxnSpPr>
          <p:nvPr/>
        </p:nvCxnSpPr>
        <p:spPr>
          <a:xfrm>
            <a:off x="4471261" y="2568490"/>
            <a:ext cx="2967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/>
          </p:cNvPr>
          <p:cNvSpPr txBox="1"/>
          <p:nvPr/>
        </p:nvSpPr>
        <p:spPr>
          <a:xfrm>
            <a:off x="612649" y="3873865"/>
            <a:ext cx="109545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Website:  </a:t>
            </a:r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www.hiforcemain.com</a:t>
            </a:r>
          </a:p>
          <a:p>
            <a:pPr lvl="0" algn="ctr"/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Hotline</a:t>
            </a:r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(813) 235-4830</a:t>
            </a:r>
          </a:p>
        </p:txBody>
      </p:sp>
    </p:spTree>
    <p:extLst>
      <p:ext uri="{BB962C8B-B14F-4D97-AF65-F5344CB8AC3E}">
        <p14:creationId xmlns:p14="http://schemas.microsoft.com/office/powerpoint/2010/main" val="160135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74CFD8-74FD-BF49-AAB0-5CE0A56B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54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F150E45-EC8F-EC4B-AA88-903357570447}"/>
              </a:ext>
            </a:extLst>
          </p:cNvPr>
          <p:cNvSpPr txBox="1">
            <a:spLocks/>
          </p:cNvSpPr>
          <p:nvPr/>
        </p:nvSpPr>
        <p:spPr>
          <a:xfrm>
            <a:off x="575459" y="409040"/>
            <a:ext cx="10101330" cy="243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Agenda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E24EE0-AA28-DA4A-AD33-8CF2094F726A}"/>
              </a:ext>
            </a:extLst>
          </p:cNvPr>
          <p:cNvSpPr/>
          <p:nvPr/>
        </p:nvSpPr>
        <p:spPr>
          <a:xfrm>
            <a:off x="0" y="6315559"/>
            <a:ext cx="12192000" cy="542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EEA65A-9A5D-5D4C-B915-C65645677E2C}"/>
              </a:ext>
            </a:extLst>
          </p:cNvPr>
          <p:cNvCxnSpPr>
            <a:cxnSpLocks/>
          </p:cNvCxnSpPr>
          <p:nvPr/>
        </p:nvCxnSpPr>
        <p:spPr>
          <a:xfrm>
            <a:off x="728420" y="1131376"/>
            <a:ext cx="16930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525789-B0A0-8140-B16B-EF1834812D74}"/>
              </a:ext>
            </a:extLst>
          </p:cNvPr>
          <p:cNvSpPr txBox="1"/>
          <p:nvPr/>
        </p:nvSpPr>
        <p:spPr>
          <a:xfrm>
            <a:off x="404397" y="1216139"/>
            <a:ext cx="113832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Project Update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Preferred 48”/54” Force Main Route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Status of Easements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Proposed 12” Force Main Route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Pipeline Investigation Results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Upcoming Road Impacts/Closures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Timeline and Coordination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Water St. Construction and Other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uture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W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ork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8360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74CFD8-74FD-BF49-AAB0-5CE0A56B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5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E24EE0-AA28-DA4A-AD33-8CF2094F726A}"/>
              </a:ext>
            </a:extLst>
          </p:cNvPr>
          <p:cNvSpPr/>
          <p:nvPr/>
        </p:nvSpPr>
        <p:spPr>
          <a:xfrm>
            <a:off x="0" y="6315559"/>
            <a:ext cx="12192000" cy="542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EEA65A-9A5D-5D4C-B915-C65645677E2C}"/>
              </a:ext>
            </a:extLst>
          </p:cNvPr>
          <p:cNvCxnSpPr>
            <a:cxnSpLocks/>
          </p:cNvCxnSpPr>
          <p:nvPr/>
        </p:nvCxnSpPr>
        <p:spPr>
          <a:xfrm>
            <a:off x="604911" y="1939194"/>
            <a:ext cx="41077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BF150E45-EC8F-EC4B-AA88-903357570447}"/>
              </a:ext>
            </a:extLst>
          </p:cNvPr>
          <p:cNvSpPr txBox="1">
            <a:spLocks/>
          </p:cNvSpPr>
          <p:nvPr/>
        </p:nvSpPr>
        <p:spPr>
          <a:xfrm>
            <a:off x="575459" y="409040"/>
            <a:ext cx="10101330" cy="243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Preferred 48”/54” </a:t>
            </a:r>
          </a:p>
          <a:p>
            <a:pPr marL="0" indent="0">
              <a:buNone/>
            </a:pPr>
            <a:r>
              <a:rPr lang="en-US" sz="4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Force Main Route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667" t="13138" r="65714" b="4744"/>
          <a:stretch/>
        </p:blipFill>
        <p:spPr>
          <a:xfrm>
            <a:off x="6096000" y="210308"/>
            <a:ext cx="4791437" cy="62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74CFD8-74FD-BF49-AAB0-5CE0A56B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54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F150E45-EC8F-EC4B-AA88-903357570447}"/>
              </a:ext>
            </a:extLst>
          </p:cNvPr>
          <p:cNvSpPr txBox="1">
            <a:spLocks/>
          </p:cNvSpPr>
          <p:nvPr/>
        </p:nvSpPr>
        <p:spPr>
          <a:xfrm>
            <a:off x="575459" y="409040"/>
            <a:ext cx="10101330" cy="243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Status of Easements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E24EE0-AA28-DA4A-AD33-8CF2094F726A}"/>
              </a:ext>
            </a:extLst>
          </p:cNvPr>
          <p:cNvSpPr/>
          <p:nvPr/>
        </p:nvSpPr>
        <p:spPr>
          <a:xfrm>
            <a:off x="0" y="6315559"/>
            <a:ext cx="12192000" cy="542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EEA65A-9A5D-5D4C-B915-C65645677E2C}"/>
              </a:ext>
            </a:extLst>
          </p:cNvPr>
          <p:cNvCxnSpPr>
            <a:cxnSpLocks/>
          </p:cNvCxnSpPr>
          <p:nvPr/>
        </p:nvCxnSpPr>
        <p:spPr>
          <a:xfrm>
            <a:off x="728420" y="1131376"/>
            <a:ext cx="53488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525789-B0A0-8140-B16B-EF1834812D74}"/>
              </a:ext>
            </a:extLst>
          </p:cNvPr>
          <p:cNvSpPr txBox="1"/>
          <p:nvPr/>
        </p:nvSpPr>
        <p:spPr>
          <a:xfrm>
            <a:off x="466287" y="1216140"/>
            <a:ext cx="56109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APPROVAL: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Port Easement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STILL AWAITING APPROVAL: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Hendry and Glover properties are agreeable to the easements and  appraisals are in the process of being performed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Easement across </a:t>
            </a:r>
            <a:r>
              <a:rPr 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Cotanchobee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Park requires approval by Florida Communities Trust – the request is under consideration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413" t="14127" r="69841" b="7848"/>
          <a:stretch/>
        </p:blipFill>
        <p:spPr>
          <a:xfrm>
            <a:off x="6766560" y="294576"/>
            <a:ext cx="4824477" cy="63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5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74CFD8-74FD-BF49-AAB0-5CE0A56B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54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F150E45-EC8F-EC4B-AA88-903357570447}"/>
              </a:ext>
            </a:extLst>
          </p:cNvPr>
          <p:cNvSpPr txBox="1">
            <a:spLocks/>
          </p:cNvSpPr>
          <p:nvPr/>
        </p:nvSpPr>
        <p:spPr>
          <a:xfrm>
            <a:off x="575459" y="409040"/>
            <a:ext cx="10101330" cy="243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Proposed 12” Force Main Route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E24EE0-AA28-DA4A-AD33-8CF2094F726A}"/>
              </a:ext>
            </a:extLst>
          </p:cNvPr>
          <p:cNvSpPr/>
          <p:nvPr/>
        </p:nvSpPr>
        <p:spPr>
          <a:xfrm>
            <a:off x="0" y="6315559"/>
            <a:ext cx="12192000" cy="542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EEA65A-9A5D-5D4C-B915-C65645677E2C}"/>
              </a:ext>
            </a:extLst>
          </p:cNvPr>
          <p:cNvCxnSpPr>
            <a:cxnSpLocks/>
          </p:cNvCxnSpPr>
          <p:nvPr/>
        </p:nvCxnSpPr>
        <p:spPr>
          <a:xfrm>
            <a:off x="728420" y="1131376"/>
            <a:ext cx="53488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016" t="14692" r="57539" b="7142"/>
          <a:stretch/>
        </p:blipFill>
        <p:spPr>
          <a:xfrm>
            <a:off x="1933121" y="1304891"/>
            <a:ext cx="8344515" cy="532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3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74CFD8-74FD-BF49-AAB0-5CE0A56B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54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F150E45-EC8F-EC4B-AA88-903357570447}"/>
              </a:ext>
            </a:extLst>
          </p:cNvPr>
          <p:cNvSpPr txBox="1">
            <a:spLocks/>
          </p:cNvSpPr>
          <p:nvPr/>
        </p:nvSpPr>
        <p:spPr>
          <a:xfrm>
            <a:off x="575459" y="409040"/>
            <a:ext cx="10101330" cy="243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bg1"/>
                </a:solidFill>
                <a:latin typeface="Arial Narrow" panose="020B0604020202020204" pitchFamily="34" charset="0"/>
                <a:cs typeface="Arial" panose="020B0604020202020204" pitchFamily="34" charset="0"/>
              </a:rPr>
              <a:t>Coordination of 12” Force Main</a:t>
            </a:r>
          </a:p>
          <a:p>
            <a:pPr marL="0" indent="0">
              <a:buNone/>
            </a:pPr>
            <a:r>
              <a:rPr lang="en-US" sz="4600" b="1" dirty="0">
                <a:solidFill>
                  <a:schemeClr val="bg1"/>
                </a:solidFill>
                <a:latin typeface="Arial Narrow" panose="020B0604020202020204" pitchFamily="34" charset="0"/>
                <a:cs typeface="Arial" panose="020B0604020202020204" pitchFamily="34" charset="0"/>
              </a:rPr>
              <a:t>With Transportation Project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E24EE0-AA28-DA4A-AD33-8CF2094F726A}"/>
              </a:ext>
            </a:extLst>
          </p:cNvPr>
          <p:cNvSpPr/>
          <p:nvPr/>
        </p:nvSpPr>
        <p:spPr>
          <a:xfrm>
            <a:off x="0" y="6315559"/>
            <a:ext cx="12192000" cy="542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EEA65A-9A5D-5D4C-B915-C65645677E2C}"/>
              </a:ext>
            </a:extLst>
          </p:cNvPr>
          <p:cNvCxnSpPr>
            <a:cxnSpLocks/>
          </p:cNvCxnSpPr>
          <p:nvPr/>
        </p:nvCxnSpPr>
        <p:spPr>
          <a:xfrm>
            <a:off x="700284" y="1989508"/>
            <a:ext cx="71635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525789-B0A0-8140-B16B-EF1834812D74}"/>
              </a:ext>
            </a:extLst>
          </p:cNvPr>
          <p:cNvSpPr txBox="1"/>
          <p:nvPr/>
        </p:nvSpPr>
        <p:spPr>
          <a:xfrm>
            <a:off x="466287" y="2186815"/>
            <a:ext cx="1138320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Installation of 12-inch force main will be coordinated with upcoming complete streets project on Knights Run Avenue and Beneficial Drive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City is expediting design and construction of 12-inch force main 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Construction estimated to start in early 2020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3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74CFD8-74FD-BF49-AAB0-5CE0A56B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54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F150E45-EC8F-EC4B-AA88-903357570447}"/>
              </a:ext>
            </a:extLst>
          </p:cNvPr>
          <p:cNvSpPr txBox="1">
            <a:spLocks/>
          </p:cNvSpPr>
          <p:nvPr/>
        </p:nvSpPr>
        <p:spPr>
          <a:xfrm>
            <a:off x="575459" y="409040"/>
            <a:ext cx="10101330" cy="243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bg1"/>
                </a:solidFill>
                <a:latin typeface="Arial Narrow" panose="020B0604020202020204" pitchFamily="34" charset="0"/>
                <a:cs typeface="Arial" panose="020B0604020202020204" pitchFamily="34" charset="0"/>
              </a:rPr>
              <a:t>Pipeline Investigation Results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E24EE0-AA28-DA4A-AD33-8CF2094F726A}"/>
              </a:ext>
            </a:extLst>
          </p:cNvPr>
          <p:cNvSpPr/>
          <p:nvPr/>
        </p:nvSpPr>
        <p:spPr>
          <a:xfrm>
            <a:off x="0" y="6315559"/>
            <a:ext cx="12192000" cy="542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EEA65A-9A5D-5D4C-B915-C65645677E2C}"/>
              </a:ext>
            </a:extLst>
          </p:cNvPr>
          <p:cNvCxnSpPr>
            <a:cxnSpLocks/>
          </p:cNvCxnSpPr>
          <p:nvPr/>
        </p:nvCxnSpPr>
        <p:spPr>
          <a:xfrm>
            <a:off x="728420" y="1131376"/>
            <a:ext cx="67133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525789-B0A0-8140-B16B-EF1834812D74}"/>
              </a:ext>
            </a:extLst>
          </p:cNvPr>
          <p:cNvSpPr txBox="1"/>
          <p:nvPr/>
        </p:nvSpPr>
        <p:spPr>
          <a:xfrm>
            <a:off x="466287" y="1216140"/>
            <a:ext cx="1106922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Pipeline Investigation on Franklin St. at Convention Center was completed in early January and results show sections where the internal coating has deteriorated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Approximately 600-ft of pipe requires rehabilitation by carbon fiber lining of the interior.</a:t>
            </a:r>
          </a:p>
        </p:txBody>
      </p:sp>
    </p:spTree>
    <p:extLst>
      <p:ext uri="{BB962C8B-B14F-4D97-AF65-F5344CB8AC3E}">
        <p14:creationId xmlns:p14="http://schemas.microsoft.com/office/powerpoint/2010/main" val="295107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74CFD8-74FD-BF49-AAB0-5CE0A56B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" y="19688"/>
            <a:ext cx="12192000" cy="63754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F150E45-EC8F-EC4B-AA88-903357570447}"/>
              </a:ext>
            </a:extLst>
          </p:cNvPr>
          <p:cNvSpPr txBox="1">
            <a:spLocks/>
          </p:cNvSpPr>
          <p:nvPr/>
        </p:nvSpPr>
        <p:spPr>
          <a:xfrm>
            <a:off x="575458" y="409040"/>
            <a:ext cx="11303139" cy="243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bg1"/>
                </a:solidFill>
                <a:latin typeface="Arial Narrow" panose="020B0604020202020204" pitchFamily="34" charset="0"/>
                <a:cs typeface="Arial" panose="020B0604020202020204" pitchFamily="34" charset="0"/>
              </a:rPr>
              <a:t>Pipeline Rehabilitation &amp; By-pass </a:t>
            </a:r>
            <a:r>
              <a:rPr lang="en-US" sz="4600" b="1" dirty="0" smtClean="0">
                <a:solidFill>
                  <a:schemeClr val="bg1"/>
                </a:solidFill>
                <a:latin typeface="Arial Narrow" panose="020B0604020202020204" pitchFamily="34" charset="0"/>
                <a:cs typeface="Arial" panose="020B0604020202020204" pitchFamily="34" charset="0"/>
              </a:rPr>
              <a:t>Installation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E24EE0-AA28-DA4A-AD33-8CF2094F726A}"/>
              </a:ext>
            </a:extLst>
          </p:cNvPr>
          <p:cNvSpPr/>
          <p:nvPr/>
        </p:nvSpPr>
        <p:spPr>
          <a:xfrm>
            <a:off x="0" y="6315559"/>
            <a:ext cx="12192000" cy="542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EEA65A-9A5D-5D4C-B915-C65645677E2C}"/>
              </a:ext>
            </a:extLst>
          </p:cNvPr>
          <p:cNvCxnSpPr>
            <a:cxnSpLocks/>
          </p:cNvCxnSpPr>
          <p:nvPr/>
        </p:nvCxnSpPr>
        <p:spPr>
          <a:xfrm>
            <a:off x="728420" y="1131376"/>
            <a:ext cx="10101326" cy="20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525789-B0A0-8140-B16B-EF1834812D74}"/>
              </a:ext>
            </a:extLst>
          </p:cNvPr>
          <p:cNvSpPr txBox="1"/>
          <p:nvPr/>
        </p:nvSpPr>
        <p:spPr>
          <a:xfrm>
            <a:off x="466288" y="1151938"/>
            <a:ext cx="39690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Plan of Action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Approximately 600 linear feet of line will need to be rehabilitated with carbon lining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Will require the installation of a bypass system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Work to start in March and be completed in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July 2019.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7B89F66-282C-4CE0-8DD3-EFC5A980C6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0" t="13054" r="60192" b="15050"/>
          <a:stretch/>
        </p:blipFill>
        <p:spPr>
          <a:xfrm>
            <a:off x="4381059" y="1711514"/>
            <a:ext cx="7344653" cy="42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0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74CFD8-74FD-BF49-AAB0-5CE0A56B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" y="19688"/>
            <a:ext cx="12192000" cy="63754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F150E45-EC8F-EC4B-AA88-903357570447}"/>
              </a:ext>
            </a:extLst>
          </p:cNvPr>
          <p:cNvSpPr txBox="1">
            <a:spLocks/>
          </p:cNvSpPr>
          <p:nvPr/>
        </p:nvSpPr>
        <p:spPr>
          <a:xfrm>
            <a:off x="575458" y="409040"/>
            <a:ext cx="11073687" cy="243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" panose="020B0604020202020204" pitchFamily="34" charset="0"/>
              </a:rPr>
              <a:t>Pipeline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4020202020204" pitchFamily="34" charset="0"/>
                <a:cs typeface="Arial" panose="020B0604020202020204" pitchFamily="34" charset="0"/>
              </a:rPr>
              <a:t>Rehabilitation/By-Pass Impacts to </a:t>
            </a:r>
            <a:r>
              <a:rPr lang="en-US" sz="3200" b="1" dirty="0" err="1" smtClean="0">
                <a:solidFill>
                  <a:schemeClr val="bg1"/>
                </a:solidFill>
                <a:latin typeface="Arial Narrow" panose="020B0604020202020204" pitchFamily="34" charset="0"/>
                <a:cs typeface="Arial" panose="020B0604020202020204" pitchFamily="34" charset="0"/>
              </a:rPr>
              <a:t>Harbour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4020202020204" pitchFamily="34" charset="0"/>
                <a:cs typeface="Arial" panose="020B0604020202020204" pitchFamily="34" charset="0"/>
              </a:rPr>
              <a:t> Island Bridge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E24EE0-AA28-DA4A-AD33-8CF2094F726A}"/>
              </a:ext>
            </a:extLst>
          </p:cNvPr>
          <p:cNvSpPr/>
          <p:nvPr/>
        </p:nvSpPr>
        <p:spPr>
          <a:xfrm>
            <a:off x="0" y="6315559"/>
            <a:ext cx="12192000" cy="542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EEA65A-9A5D-5D4C-B915-C65645677E2C}"/>
              </a:ext>
            </a:extLst>
          </p:cNvPr>
          <p:cNvCxnSpPr>
            <a:cxnSpLocks/>
          </p:cNvCxnSpPr>
          <p:nvPr/>
        </p:nvCxnSpPr>
        <p:spPr>
          <a:xfrm>
            <a:off x="728420" y="1131376"/>
            <a:ext cx="101286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525789-B0A0-8140-B16B-EF1834812D74}"/>
              </a:ext>
            </a:extLst>
          </p:cNvPr>
          <p:cNvSpPr txBox="1"/>
          <p:nvPr/>
        </p:nvSpPr>
        <p:spPr>
          <a:xfrm>
            <a:off x="466287" y="1151938"/>
            <a:ext cx="1118285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By-pass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piping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will need to be installed on the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Harbour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Island Bridge along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east side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sidewalk. Work to start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in mid to late April.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Installation of piping will require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temporary closure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of the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east side sidewalk and the north bound lane during off peak hours for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durations noted below: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South Connection Point:	2 days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Bypass Piping:		10 days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Reset </a:t>
            </a:r>
            <a:r>
              <a:rPr 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Linestop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		3 days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sidewalk on the east side of the bridge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and the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orth bound lanes will remain open after installation and during rehabilitation work. </a:t>
            </a:r>
            <a:endParaRPr lang="en-US" sz="1600" strike="sngStrike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After completion of rehabilitation work (estimated in late June), by-pass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piping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will be removed which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will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impact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north bound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lane during off-peak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hours. Duration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will be coordinated closer to start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date.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627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552E167F64A4CAA7335AF8F047C48" ma:contentTypeVersion="9" ma:contentTypeDescription="Create a new document." ma:contentTypeScope="" ma:versionID="df680adf444d5700380489135d7974fb">
  <xsd:schema xmlns:xsd="http://www.w3.org/2001/XMLSchema" xmlns:xs="http://www.w3.org/2001/XMLSchema" xmlns:p="http://schemas.microsoft.com/office/2006/metadata/properties" xmlns:ns2="e78b5c38-3361-4c81-afda-1c024bd26376" xmlns:ns3="01ffa1af-b7a4-42c9-a08e-6ad652738261" targetNamespace="http://schemas.microsoft.com/office/2006/metadata/properties" ma:root="true" ma:fieldsID="223c003c3342316da88c8646e3bc5148" ns2:_="" ns3:_="">
    <xsd:import namespace="e78b5c38-3361-4c81-afda-1c024bd26376"/>
    <xsd:import namespace="01ffa1af-b7a4-42c9-a08e-6ad6527382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Arch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b5c38-3361-4c81-afda-1c024bd26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Archive" ma:index="16" nillable="true" ma:displayName="Archive" ma:default="0" ma:description="Check to archive document" ma:internalName="Archi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fa1af-b7a4-42c9-a08e-6ad65273826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1ffa1af-b7a4-42c9-a08e-6ad652738261">
      <UserInfo>
        <DisplayName>Tim Boatright</DisplayName>
        <AccountId>49</AccountId>
        <AccountType/>
      </UserInfo>
    </SharedWithUsers>
    <Archive xmlns="e78b5c38-3361-4c81-afda-1c024bd26376">false</Archive>
  </documentManagement>
</p:properties>
</file>

<file path=customXml/itemProps1.xml><?xml version="1.0" encoding="utf-8"?>
<ds:datastoreItem xmlns:ds="http://schemas.openxmlformats.org/officeDocument/2006/customXml" ds:itemID="{1D3B12A4-FAAE-2D47-82CF-6F6290E3F5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CAE508-9D9C-4AD8-90AB-62BC1269F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b5c38-3361-4c81-afda-1c024bd26376"/>
    <ds:schemaRef ds:uri="01ffa1af-b7a4-42c9-a08e-6ad652738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D84ADC-6D90-C546-BA96-929918366AF5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01ffa1af-b7a4-42c9-a08e-6ad65273826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78b5c38-3361-4c81-afda-1c024bd2637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11053</TotalTime>
  <Words>722</Words>
  <Application>Microsoft Office PowerPoint</Application>
  <PresentationFormat>Custom</PresentationFormat>
  <Paragraphs>111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Boatright</dc:creator>
  <cp:lastModifiedBy>Charlie Lynch</cp:lastModifiedBy>
  <cp:revision>291</cp:revision>
  <cp:lastPrinted>2018-06-06T17:17:09Z</cp:lastPrinted>
  <dcterms:created xsi:type="dcterms:W3CDTF">2018-05-03T12:31:12Z</dcterms:created>
  <dcterms:modified xsi:type="dcterms:W3CDTF">2019-03-26T17:32:56Z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0x010100109552E167F64A4CAA7335AF8F047C48</vt:lpwstr>
  </property>
</Properties>
</file>